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327" r:id="rId2"/>
    <p:sldId id="288" r:id="rId3"/>
    <p:sldId id="295" r:id="rId4"/>
    <p:sldId id="296" r:id="rId5"/>
    <p:sldId id="297" r:id="rId6"/>
    <p:sldId id="298" r:id="rId7"/>
    <p:sldId id="299" r:id="rId8"/>
    <p:sldId id="300" r:id="rId9"/>
    <p:sldId id="301" r:id="rId10"/>
    <p:sldId id="302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0" r:id="rId19"/>
    <p:sldId id="311" r:id="rId20"/>
    <p:sldId id="312" r:id="rId21"/>
    <p:sldId id="313" r:id="rId22"/>
    <p:sldId id="314" r:id="rId23"/>
    <p:sldId id="315" r:id="rId24"/>
    <p:sldId id="316" r:id="rId25"/>
    <p:sldId id="317" r:id="rId26"/>
    <p:sldId id="318" r:id="rId27"/>
    <p:sldId id="319" r:id="rId28"/>
    <p:sldId id="320" r:id="rId29"/>
    <p:sldId id="321" r:id="rId30"/>
    <p:sldId id="322" r:id="rId31"/>
    <p:sldId id="323" r:id="rId32"/>
    <p:sldId id="324" r:id="rId33"/>
    <p:sldId id="325" r:id="rId34"/>
    <p:sldId id="328" r:id="rId35"/>
    <p:sldId id="329" r:id="rId36"/>
    <p:sldId id="326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352F"/>
    <a:srgbClr val="E6352D"/>
    <a:srgbClr val="FF61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40" d="100"/>
          <a:sy n="140" d="100"/>
        </p:scale>
        <p:origin x="-672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C2033F-AB14-4189-A511-780FEE5785D2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F77EA2-3881-46A3-92F8-A3D8055DEC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096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F77EA2-3881-46A3-92F8-A3D8055DEC3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8592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F77EA2-3881-46A3-92F8-A3D8055DEC37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7319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F77EA2-3881-46A3-92F8-A3D8055DEC37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7319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F77EA2-3881-46A3-92F8-A3D8055DEC37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7319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F77EA2-3881-46A3-92F8-A3D8055DEC37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7319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F77EA2-3881-46A3-92F8-A3D8055DEC37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7319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F77EA2-3881-46A3-92F8-A3D8055DEC37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7319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F77EA2-3881-46A3-92F8-A3D8055DEC37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7319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F77EA2-3881-46A3-92F8-A3D8055DEC37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7319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F77EA2-3881-46A3-92F8-A3D8055DEC37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7319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F77EA2-3881-46A3-92F8-A3D8055DEC37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7319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F77EA2-3881-46A3-92F8-A3D8055DEC37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7319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F77EA2-3881-46A3-92F8-A3D8055DEC37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7319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F77EA2-3881-46A3-92F8-A3D8055DEC37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7319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F77EA2-3881-46A3-92F8-A3D8055DEC37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7319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F77EA2-3881-46A3-92F8-A3D8055DEC37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73193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F77EA2-3881-46A3-92F8-A3D8055DEC37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7319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F77EA2-3881-46A3-92F8-A3D8055DEC37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73193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F77EA2-3881-46A3-92F8-A3D8055DEC37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7319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F77EA2-3881-46A3-92F8-A3D8055DEC37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7319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F77EA2-3881-46A3-92F8-A3D8055DEC37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73193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F77EA2-3881-46A3-92F8-A3D8055DEC37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7319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F77EA2-3881-46A3-92F8-A3D8055DEC37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73193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F77EA2-3881-46A3-92F8-A3D8055DEC37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73193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F77EA2-3881-46A3-92F8-A3D8055DEC37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7319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F77EA2-3881-46A3-92F8-A3D8055DEC37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7319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F77EA2-3881-46A3-92F8-A3D8055DEC37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7319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F77EA2-3881-46A3-92F8-A3D8055DEC37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7319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F77EA2-3881-46A3-92F8-A3D8055DEC37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7319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F77EA2-3881-46A3-92F8-A3D8055DEC37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7319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F77EA2-3881-46A3-92F8-A3D8055DEC37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731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1BE2D-27F7-4D6C-B678-C511A791D5B5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9A4A-5BB1-48C5-B780-2F3744034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2323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1BE2D-27F7-4D6C-B678-C511A791D5B5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9A4A-5BB1-48C5-B780-2F3744034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03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1BE2D-27F7-4D6C-B678-C511A791D5B5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9A4A-5BB1-48C5-B780-2F3744034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3232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1BE2D-27F7-4D6C-B678-C511A791D5B5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9A4A-5BB1-48C5-B780-2F3744034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542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1BE2D-27F7-4D6C-B678-C511A791D5B5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9A4A-5BB1-48C5-B780-2F3744034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402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1BE2D-27F7-4D6C-B678-C511A791D5B5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9A4A-5BB1-48C5-B780-2F3744034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236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1BE2D-27F7-4D6C-B678-C511A791D5B5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9A4A-5BB1-48C5-B780-2F3744034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702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1BE2D-27F7-4D6C-B678-C511A791D5B5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9A4A-5BB1-48C5-B780-2F3744034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268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1BE2D-27F7-4D6C-B678-C511A791D5B5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9A4A-5BB1-48C5-B780-2F3744034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179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1BE2D-27F7-4D6C-B678-C511A791D5B5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9A4A-5BB1-48C5-B780-2F3744034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724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1BE2D-27F7-4D6C-B678-C511A791D5B5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9A4A-5BB1-48C5-B780-2F3744034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3115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01BE2D-27F7-4D6C-B678-C511A791D5B5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A9A4A-5BB1-48C5-B780-2F3744034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863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23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24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26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9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0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0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3.pn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3.pn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45.pn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46.pn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47.png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8.png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8.png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50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0.png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52.png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52.png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54.png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7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9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87824" y="5877927"/>
            <a:ext cx="54726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latin typeface="Proxima Nova" panose="020B0604020202020204" charset="0"/>
              </a:rPr>
              <a:t>The </a:t>
            </a:r>
            <a:r>
              <a:rPr lang="en-US" sz="1600" b="1" dirty="0" smtClean="0">
                <a:latin typeface="Proxima Nova" panose="020B0604020202020204" charset="0"/>
              </a:rPr>
              <a:t>Scaffolds </a:t>
            </a:r>
            <a:r>
              <a:rPr lang="en-US" sz="1600" b="1" dirty="0">
                <a:latin typeface="Proxima Nova" panose="020B0604020202020204" charset="0"/>
              </a:rPr>
              <a:t>P</a:t>
            </a:r>
            <a:r>
              <a:rPr lang="en-US" sz="1600" b="1" dirty="0" smtClean="0">
                <a:latin typeface="Proxima Nova" panose="020B0604020202020204" charset="0"/>
              </a:rPr>
              <a:t>lant “Novaya Vysota”</a:t>
            </a:r>
            <a:r>
              <a:rPr lang="en-US" sz="1600" dirty="0" smtClean="0">
                <a:latin typeface="Proxima Nova" panose="020B0604020202020204" charset="0"/>
              </a:rPr>
              <a:t> 	   </a:t>
            </a:r>
            <a:r>
              <a:rPr lang="en-US" sz="1600" b="1" dirty="0" smtClean="0">
                <a:solidFill>
                  <a:srgbClr val="FF0000"/>
                </a:solidFill>
                <a:latin typeface="Proxima Nova" panose="020B0604020202020204" charset="0"/>
              </a:rPr>
              <a:t>zavodnv.ru/en</a:t>
            </a:r>
            <a:endParaRPr lang="ru-RU" sz="1600" b="1" dirty="0">
              <a:solidFill>
                <a:srgbClr val="FF0000"/>
              </a:solidFill>
              <a:latin typeface="Proxima Nova" panose="020B060402020202020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844824"/>
            <a:ext cx="6918325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83568" y="3284984"/>
            <a:ext cx="79928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atin typeface="Proxima Nova" panose="020B0604020202020204" charset="0"/>
              </a:rPr>
              <a:t>Aluminum stepladders, ladders </a:t>
            </a:r>
            <a:r>
              <a:rPr lang="en-US" sz="3200" b="1" dirty="0" smtClean="0">
                <a:latin typeface="Proxima Nova" panose="020B0604020202020204" charset="0"/>
              </a:rPr>
              <a:t/>
            </a:r>
            <a:br>
              <a:rPr lang="en-US" sz="3200" b="1" dirty="0" smtClean="0">
                <a:latin typeface="Proxima Nova" panose="020B0604020202020204" charset="0"/>
              </a:rPr>
            </a:br>
            <a:r>
              <a:rPr lang="en-US" sz="3200" b="1" dirty="0" smtClean="0">
                <a:latin typeface="Proxima Nova" panose="020B0604020202020204" charset="0"/>
              </a:rPr>
              <a:t>and </a:t>
            </a:r>
            <a:r>
              <a:rPr lang="en-US" sz="3200" b="1" dirty="0">
                <a:latin typeface="Proxima Nova" panose="020B0604020202020204" charset="0"/>
              </a:rPr>
              <a:t>scaffolds systems</a:t>
            </a:r>
          </a:p>
          <a:p>
            <a:pPr algn="ctr"/>
            <a:endParaRPr lang="en-US" sz="1200" dirty="0" smtClean="0">
              <a:latin typeface="Proxima Nova" panose="020B0604020202020204" charset="0"/>
            </a:endParaRPr>
          </a:p>
          <a:p>
            <a:pPr algn="ctr"/>
            <a:r>
              <a:rPr lang="en-US" sz="3200" dirty="0" smtClean="0">
                <a:latin typeface="Proxima Nova" panose="020B0604020202020204" charset="0"/>
              </a:rPr>
              <a:t>Confidence </a:t>
            </a:r>
            <a:r>
              <a:rPr lang="en-US" sz="3200" dirty="0">
                <a:latin typeface="Proxima Nova" panose="020B0604020202020204" charset="0"/>
              </a:rPr>
              <a:t>in every step!</a:t>
            </a:r>
            <a:endParaRPr lang="en-US" sz="3200" b="1" dirty="0" smtClean="0">
              <a:latin typeface="Proxima Nova" panose="020B0604020202020204" charset="0"/>
            </a:endParaRPr>
          </a:p>
        </p:txBody>
      </p:sp>
      <p:pic>
        <p:nvPicPr>
          <p:cNvPr id="11268" name="Picture 4" descr="C:\Users\igolovchansky\Downloads\scaffolds plan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143" y="5733256"/>
            <a:ext cx="2060633" cy="64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7668344" y="1340768"/>
            <a:ext cx="576064" cy="576064"/>
          </a:xfrm>
          <a:prstGeom prst="ellipse">
            <a:avLst/>
          </a:prstGeom>
          <a:noFill/>
          <a:ln w="76200">
            <a:solidFill>
              <a:srgbClr val="E635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E6352F"/>
                </a:solidFill>
              </a:rPr>
              <a:t>R</a:t>
            </a:r>
            <a:endParaRPr lang="ru-RU" sz="4400" b="1" dirty="0">
              <a:solidFill>
                <a:srgbClr val="E6352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362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99792" y="406405"/>
            <a:ext cx="60486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Steel stepladder with aluminium steps </a:t>
            </a:r>
            <a:r>
              <a:rPr lang="de-DE" dirty="0" smtClean="0"/>
              <a:t>VIRA </a:t>
            </a:r>
            <a:r>
              <a:rPr lang="de-DE" dirty="0"/>
              <a:t>NV </a:t>
            </a:r>
            <a:r>
              <a:rPr lang="de-DE" dirty="0" smtClean="0"/>
              <a:t>4130 </a:t>
            </a:r>
            <a:r>
              <a:rPr lang="en-US" dirty="0" smtClean="0"/>
              <a:t>Standard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1058064"/>
            <a:ext cx="612068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Extremely </a:t>
            </a:r>
            <a:r>
              <a:rPr lang="en-US" sz="1400" dirty="0"/>
              <a:t>durable and </a:t>
            </a:r>
            <a:r>
              <a:rPr lang="en-US" sz="1400" dirty="0" smtClean="0"/>
              <a:t>reliable.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Can </a:t>
            </a:r>
            <a:r>
              <a:rPr lang="en-US" sz="1400" dirty="0"/>
              <a:t>be easily adjusted and provides high level of </a:t>
            </a:r>
            <a:r>
              <a:rPr lang="en-US" sz="1400" dirty="0" smtClean="0"/>
              <a:t>comfort.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Powder-coated </a:t>
            </a:r>
            <a:r>
              <a:rPr lang="en-US" sz="1400" dirty="0"/>
              <a:t>steel stiles and </a:t>
            </a:r>
            <a:r>
              <a:rPr lang="en-US" sz="1400" dirty="0" smtClean="0"/>
              <a:t>steps.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Steps </a:t>
            </a:r>
            <a:r>
              <a:rPr lang="en-US" sz="1400" dirty="0"/>
              <a:t>are made from extruded aluminium </a:t>
            </a:r>
            <a:r>
              <a:rPr lang="en-US" sz="1400" dirty="0" smtClean="0"/>
              <a:t>profiles.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80 mm deep wide </a:t>
            </a:r>
            <a:r>
              <a:rPr lang="en-US" sz="1400" dirty="0" smtClean="0"/>
              <a:t>steps.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Rifled </a:t>
            </a:r>
            <a:r>
              <a:rPr lang="en-US" sz="1400" dirty="0"/>
              <a:t>surface of the steps for maximum safety when ascending the </a:t>
            </a:r>
            <a:r>
              <a:rPr lang="en-US" sz="1400" dirty="0" smtClean="0"/>
              <a:t>ladder.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Sturdy </a:t>
            </a:r>
            <a:r>
              <a:rPr lang="en-US" sz="1400" dirty="0"/>
              <a:t>six-time riveted step/side rail connection for more </a:t>
            </a:r>
            <a:r>
              <a:rPr lang="en-US" sz="1400" dirty="0" smtClean="0"/>
              <a:t>stability.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Rifled </a:t>
            </a:r>
            <a:r>
              <a:rPr lang="en-US" sz="1400" dirty="0"/>
              <a:t>standing platform from galvanized </a:t>
            </a:r>
            <a:r>
              <a:rPr lang="en-US" sz="1400" dirty="0" smtClean="0"/>
              <a:t>steel.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600 mm safety </a:t>
            </a:r>
            <a:r>
              <a:rPr lang="en-US" sz="1400" dirty="0" smtClean="0"/>
              <a:t>barrier.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High-strength belts.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Firm </a:t>
            </a:r>
            <a:r>
              <a:rPr lang="en-US" sz="1400" dirty="0"/>
              <a:t>positioning thanks to steady plastic end </a:t>
            </a:r>
            <a:r>
              <a:rPr lang="en-US" sz="1400" dirty="0" smtClean="0"/>
              <a:t>caps.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O</a:t>
            </a:r>
            <a:r>
              <a:rPr lang="en-US" sz="1400" dirty="0" smtClean="0"/>
              <a:t>ptimised </a:t>
            </a:r>
            <a:r>
              <a:rPr lang="en-US" sz="1400" dirty="0"/>
              <a:t>transport dimensions for storage and </a:t>
            </a:r>
            <a:r>
              <a:rPr lang="en-US" sz="1400" dirty="0" smtClean="0"/>
              <a:t>transportation.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Practicality </a:t>
            </a:r>
            <a:r>
              <a:rPr lang="en-US" sz="1400" dirty="0"/>
              <a:t>and attention to every component guarantee safe work </a:t>
            </a: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1400" dirty="0" smtClean="0"/>
              <a:t>at </a:t>
            </a:r>
            <a:r>
              <a:rPr lang="en-US" sz="1400" dirty="0"/>
              <a:t>any </a:t>
            </a:r>
            <a:r>
              <a:rPr lang="en-US" sz="1400" dirty="0" smtClean="0"/>
              <a:t>height.</a:t>
            </a:r>
            <a:endParaRPr lang="de-DE" sz="1400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14048"/>
            <a:ext cx="75045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8637256"/>
              </p:ext>
            </p:extLst>
          </p:nvPr>
        </p:nvGraphicFramePr>
        <p:xfrm>
          <a:off x="1650110" y="4293096"/>
          <a:ext cx="5514178" cy="1291590"/>
        </p:xfrm>
        <a:graphic>
          <a:graphicData uri="http://schemas.openxmlformats.org/drawingml/2006/table">
            <a:tbl>
              <a:tblPr/>
              <a:tblGrid>
                <a:gridCol w="691445"/>
                <a:gridCol w="662419"/>
                <a:gridCol w="498792"/>
                <a:gridCol w="496392"/>
                <a:gridCol w="501193"/>
                <a:gridCol w="498792"/>
                <a:gridCol w="498792"/>
                <a:gridCol w="906587"/>
                <a:gridCol w="759766"/>
              </a:tblGrid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SKU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Steps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C, 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Volume</a:t>
                      </a:r>
                      <a:r>
                        <a:rPr lang="ru-RU" sz="900" b="1" dirty="0" smtClean="0"/>
                        <a:t>,</a:t>
                      </a:r>
                      <a:r>
                        <a:rPr lang="ru-RU" sz="900" b="1" baseline="0" dirty="0" smtClean="0"/>
                        <a:t> </a:t>
                      </a:r>
                      <a:r>
                        <a:rPr lang="en-US" sz="900" b="1" baseline="0" dirty="0" smtClean="0"/>
                        <a:t>m3</a:t>
                      </a:r>
                      <a:endParaRPr lang="ru-RU" sz="9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Weight, kg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4130103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0,065625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4130104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0,0814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4130105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0,10105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4130106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0,119438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4130107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0,14235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4130108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0,16335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9460" name="Picture 4" descr="https://zavodnv.ru/media/items/08/dd/e4/40/324363857c6b4986cecffe75b2f8aaab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2858" y="1058063"/>
            <a:ext cx="1385566" cy="3222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Схема: Стремянка комбинированная NV 1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090" y="5638882"/>
            <a:ext cx="4189858" cy="1080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igolovchansky\Downloads\scaffolds plant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229826"/>
            <a:ext cx="1556577" cy="49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868144" y="6305569"/>
            <a:ext cx="16561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Proxima Nova" panose="020B0604020202020204" charset="0"/>
              </a:rPr>
              <a:t>zavodnv.ru/</a:t>
            </a:r>
            <a:r>
              <a:rPr lang="en-US" sz="1600" b="1" dirty="0" err="1" smtClean="0">
                <a:solidFill>
                  <a:srgbClr val="FF0000"/>
                </a:solidFill>
                <a:latin typeface="Proxima Nova" panose="020B0604020202020204" charset="0"/>
              </a:rPr>
              <a:t>en</a:t>
            </a:r>
            <a:endParaRPr lang="ru-RU" sz="1600" dirty="0"/>
          </a:p>
        </p:txBody>
      </p:sp>
      <p:grpSp>
        <p:nvGrpSpPr>
          <p:cNvPr id="16" name="Группа 15"/>
          <p:cNvGrpSpPr/>
          <p:nvPr/>
        </p:nvGrpSpPr>
        <p:grpSpPr>
          <a:xfrm>
            <a:off x="395536" y="260648"/>
            <a:ext cx="1872208" cy="504056"/>
            <a:chOff x="6876256" y="260648"/>
            <a:chExt cx="1872208" cy="504056"/>
          </a:xfrm>
        </p:grpSpPr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6256" y="447460"/>
              <a:ext cx="1800200" cy="317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8" name="Овал 17"/>
            <p:cNvSpPr/>
            <p:nvPr/>
          </p:nvSpPr>
          <p:spPr>
            <a:xfrm>
              <a:off x="8532440" y="260648"/>
              <a:ext cx="216024" cy="216024"/>
            </a:xfrm>
            <a:prstGeom prst="ellipse">
              <a:avLst/>
            </a:prstGeom>
            <a:noFill/>
            <a:ln w="38100">
              <a:solidFill>
                <a:srgbClr val="E635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rgbClr val="E6352F"/>
                  </a:solidFill>
                </a:rPr>
                <a:t>R</a:t>
              </a:r>
              <a:endParaRPr lang="ru-RU" b="1" dirty="0">
                <a:solidFill>
                  <a:srgbClr val="E6352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45336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99792" y="406405"/>
            <a:ext cx="6048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/>
              <a:t>Aluminum steps steel stepladder with storage tray</a:t>
            </a:r>
            <a:r>
              <a:rPr lang="de-DE" sz="1600" dirty="0" smtClean="0"/>
              <a:t> </a:t>
            </a:r>
            <a:r>
              <a:rPr lang="de-DE" sz="1600" dirty="0" smtClean="0"/>
              <a:t>VIRA</a:t>
            </a:r>
            <a:r>
              <a:rPr lang="ru-RU" sz="1600" dirty="0" smtClean="0"/>
              <a:t> </a:t>
            </a:r>
            <a:r>
              <a:rPr lang="de-DE" sz="1600" dirty="0" smtClean="0"/>
              <a:t>4135 </a:t>
            </a:r>
            <a:r>
              <a:rPr lang="en-US" sz="1600" dirty="0" smtClean="0"/>
              <a:t>Standard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1058064"/>
            <a:ext cx="568863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3"/>
              </a:buBlip>
            </a:pPr>
            <a:r>
              <a:rPr lang="en-US" sz="1400" dirty="0"/>
              <a:t>Spacious storage tray with a bucket for instruments and materials.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Very lightweight but extremely durable and reliable.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Easy to assemble and provides high level of comfort.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Powder-coated steel frame and beam racks.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Steps are made from extruded aluminum profiles.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Wide steps with 80 mm depth.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Rifled surface of steps for maximum safety when ascending the ladder.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Sturdy six-times riveted step/side rail connection for more stability.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Rifled standing platform from galvanized steel.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Safety 600 mm barrier.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High-strength safety belts.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Plastic end caps for a stable position.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Optimized transport dimensions for storage and transportation.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Practicality and attention to each component guarantee safe work at any required height.</a:t>
            </a:r>
            <a:endParaRPr lang="de-DE" sz="1400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14048"/>
            <a:ext cx="75045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0486772"/>
              </p:ext>
            </p:extLst>
          </p:nvPr>
        </p:nvGraphicFramePr>
        <p:xfrm>
          <a:off x="1650110" y="4437112"/>
          <a:ext cx="5082130" cy="1291590"/>
        </p:xfrm>
        <a:graphic>
          <a:graphicData uri="http://schemas.openxmlformats.org/drawingml/2006/table">
            <a:tbl>
              <a:tblPr/>
              <a:tblGrid>
                <a:gridCol w="600324"/>
                <a:gridCol w="575124"/>
                <a:gridCol w="433061"/>
                <a:gridCol w="430976"/>
                <a:gridCol w="435144"/>
                <a:gridCol w="433061"/>
                <a:gridCol w="433061"/>
                <a:gridCol w="877283"/>
                <a:gridCol w="864096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SKU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Steps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C, 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D, 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Volume</a:t>
                      </a:r>
                      <a:r>
                        <a:rPr lang="ru-RU" sz="900" b="1" dirty="0" smtClean="0"/>
                        <a:t>,</a:t>
                      </a:r>
                      <a:r>
                        <a:rPr lang="ru-RU" sz="900" b="1" baseline="0" dirty="0" smtClean="0"/>
                        <a:t> </a:t>
                      </a:r>
                      <a:r>
                        <a:rPr lang="en-US" sz="900" b="1" baseline="0" dirty="0" smtClean="0"/>
                        <a:t>m3</a:t>
                      </a:r>
                      <a:endParaRPr lang="ru-RU" sz="9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Weight, kg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4135103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0,067725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4135104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0,0836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4135105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0,1034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4135106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0,121888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4135107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0,14495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4135108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0,16605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0482" name="Picture 2" descr="https://zavodnv.ru/media/items/61/64/c7/36/80be593282c1b8b0ffbc675cc8691e77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058064"/>
            <a:ext cx="1391442" cy="334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igolovchansky\Downloads\scaffolds plant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229826"/>
            <a:ext cx="1556577" cy="49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868144" y="6305569"/>
            <a:ext cx="16561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Proxima Nova" panose="020B0604020202020204" charset="0"/>
              </a:rPr>
              <a:t>zavodnv.ru/</a:t>
            </a:r>
            <a:r>
              <a:rPr lang="en-US" sz="1600" b="1" dirty="0" err="1" smtClean="0">
                <a:solidFill>
                  <a:srgbClr val="FF0000"/>
                </a:solidFill>
                <a:latin typeface="Proxima Nova" panose="020B0604020202020204" charset="0"/>
              </a:rPr>
              <a:t>en</a:t>
            </a:r>
            <a:endParaRPr lang="ru-RU" sz="1600" dirty="0"/>
          </a:p>
        </p:txBody>
      </p:sp>
      <p:pic>
        <p:nvPicPr>
          <p:cNvPr id="6146" name="Picture 2" descr="Schema: Aluminum steps steel stepladder with storage tray NV 113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5805264"/>
            <a:ext cx="424086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Группа 15"/>
          <p:cNvGrpSpPr/>
          <p:nvPr/>
        </p:nvGrpSpPr>
        <p:grpSpPr>
          <a:xfrm>
            <a:off x="395536" y="260648"/>
            <a:ext cx="1872208" cy="504056"/>
            <a:chOff x="6876256" y="260648"/>
            <a:chExt cx="1872208" cy="504056"/>
          </a:xfrm>
        </p:grpSpPr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6256" y="447460"/>
              <a:ext cx="1800200" cy="317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8" name="Овал 17"/>
            <p:cNvSpPr/>
            <p:nvPr/>
          </p:nvSpPr>
          <p:spPr>
            <a:xfrm>
              <a:off x="8532440" y="260648"/>
              <a:ext cx="216024" cy="216024"/>
            </a:xfrm>
            <a:prstGeom prst="ellipse">
              <a:avLst/>
            </a:prstGeom>
            <a:noFill/>
            <a:ln w="38100">
              <a:solidFill>
                <a:srgbClr val="E635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rgbClr val="E6352F"/>
                  </a:solidFill>
                </a:rPr>
                <a:t>R</a:t>
              </a:r>
              <a:endParaRPr lang="ru-RU" b="1" dirty="0">
                <a:solidFill>
                  <a:srgbClr val="E6352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35205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55776" y="406405"/>
            <a:ext cx="61926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/>
              <a:t>Aluminum 130 mm steps steel </a:t>
            </a:r>
            <a:r>
              <a:rPr lang="en-US" dirty="0" smtClean="0"/>
              <a:t>stepladder VIRA </a:t>
            </a:r>
            <a:r>
              <a:rPr lang="de-DE" dirty="0" smtClean="0"/>
              <a:t>4137 </a:t>
            </a:r>
            <a:r>
              <a:rPr lang="en-US" dirty="0" smtClean="0"/>
              <a:t>Standard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1058064"/>
            <a:ext cx="568863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3"/>
              </a:buBlip>
            </a:pPr>
            <a:r>
              <a:rPr lang="en-US" sz="1400" dirty="0"/>
              <a:t>Very lightweight but extremely durable and reliable.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Easy to assemble and provides high level of comfort.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Powder-coated steel frame and beam racks.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Steps are made from extruded aluminum profiles.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Wide steps with 130 mm depth.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Rifled surface of steps for maximum safety when ascending the ladder.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Sturdy six-times riveted step/side rail connection for more stability.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Rifled standing platform from galvanized steel.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Safety 600 mm barrier.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High-strength safety belts.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Plastic end caps for a stable position.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Optimized transport dimensions for storage and transportation.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Practicality and attention to each component guarantee safe work at any required height.</a:t>
            </a:r>
            <a:endParaRPr lang="de-DE" sz="1400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14048"/>
            <a:ext cx="75045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1593972"/>
              </p:ext>
            </p:extLst>
          </p:nvPr>
        </p:nvGraphicFramePr>
        <p:xfrm>
          <a:off x="1506094" y="4225642"/>
          <a:ext cx="4866106" cy="1291590"/>
        </p:xfrm>
        <a:graphic>
          <a:graphicData uri="http://schemas.openxmlformats.org/drawingml/2006/table">
            <a:tbl>
              <a:tblPr/>
              <a:tblGrid>
                <a:gridCol w="600324"/>
                <a:gridCol w="575124"/>
                <a:gridCol w="433061"/>
                <a:gridCol w="430976"/>
                <a:gridCol w="435144"/>
                <a:gridCol w="433061"/>
                <a:gridCol w="433061"/>
                <a:gridCol w="805275"/>
                <a:gridCol w="720080"/>
              </a:tblGrid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SKU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Steps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C, 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Volume</a:t>
                      </a:r>
                      <a:r>
                        <a:rPr lang="ru-RU" sz="900" b="1" dirty="0" smtClean="0"/>
                        <a:t>,</a:t>
                      </a:r>
                      <a:r>
                        <a:rPr lang="ru-RU" sz="900" b="1" baseline="0" dirty="0" smtClean="0"/>
                        <a:t> </a:t>
                      </a:r>
                      <a:r>
                        <a:rPr lang="en-US" sz="900" b="1" baseline="0" dirty="0" smtClean="0"/>
                        <a:t>m3</a:t>
                      </a:r>
                      <a:endParaRPr lang="ru-RU" sz="9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Weight, kg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413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0,0672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413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0,083354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413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0,103475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413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0,122304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413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0,145766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413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0,16727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1506" name="Picture 2" descr="https://zavodnv.ru/media/items/1c/b9/ef/a9/9ab8aaa0e1cd1efdd9d83ad438f6a8d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6338" y="1052736"/>
            <a:ext cx="1576102" cy="335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igolovchansky\Downloads\scaffolds plant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229826"/>
            <a:ext cx="1556577" cy="49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868144" y="6305569"/>
            <a:ext cx="16561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Proxima Nova" panose="020B0604020202020204" charset="0"/>
              </a:rPr>
              <a:t>zavodnv.ru/</a:t>
            </a:r>
            <a:r>
              <a:rPr lang="en-US" sz="1600" b="1" dirty="0" err="1" smtClean="0">
                <a:solidFill>
                  <a:srgbClr val="FF0000"/>
                </a:solidFill>
                <a:latin typeface="Proxima Nova" panose="020B0604020202020204" charset="0"/>
              </a:rPr>
              <a:t>en</a:t>
            </a:r>
            <a:endParaRPr lang="ru-RU" sz="1600" dirty="0"/>
          </a:p>
        </p:txBody>
      </p:sp>
      <p:pic>
        <p:nvPicPr>
          <p:cNvPr id="7170" name="Picture 2" descr="Schema: Aluminum 130 mm steps steel stepladder NV 113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129" y="5558362"/>
            <a:ext cx="4575039" cy="822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Группа 15"/>
          <p:cNvGrpSpPr/>
          <p:nvPr/>
        </p:nvGrpSpPr>
        <p:grpSpPr>
          <a:xfrm>
            <a:off x="395536" y="260648"/>
            <a:ext cx="1872208" cy="504056"/>
            <a:chOff x="6876256" y="260648"/>
            <a:chExt cx="1872208" cy="504056"/>
          </a:xfrm>
        </p:grpSpPr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6256" y="447460"/>
              <a:ext cx="1800200" cy="317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8" name="Овал 17"/>
            <p:cNvSpPr/>
            <p:nvPr/>
          </p:nvSpPr>
          <p:spPr>
            <a:xfrm>
              <a:off x="8532440" y="260648"/>
              <a:ext cx="216024" cy="216024"/>
            </a:xfrm>
            <a:prstGeom prst="ellipse">
              <a:avLst/>
            </a:prstGeom>
            <a:noFill/>
            <a:ln w="38100">
              <a:solidFill>
                <a:srgbClr val="E635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rgbClr val="E6352F"/>
                  </a:solidFill>
                </a:rPr>
                <a:t>R</a:t>
              </a:r>
              <a:endParaRPr lang="ru-RU" b="1" dirty="0">
                <a:solidFill>
                  <a:srgbClr val="E6352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51286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1600" y="406405"/>
            <a:ext cx="79208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/>
              <a:t>Aluminum 130 mm steps steel stepladder with storage tray</a:t>
            </a:r>
            <a:r>
              <a:rPr lang="de-DE" sz="1600" dirty="0" smtClean="0"/>
              <a:t> </a:t>
            </a:r>
            <a:r>
              <a:rPr lang="de-DE" sz="1600" dirty="0" smtClean="0"/>
              <a:t>VIRA 4138 </a:t>
            </a:r>
            <a:r>
              <a:rPr lang="en-US" sz="1600" dirty="0" smtClean="0"/>
              <a:t>Standard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1058064"/>
            <a:ext cx="568863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3"/>
              </a:buBlip>
            </a:pPr>
            <a:r>
              <a:rPr lang="en-US" sz="1400" dirty="0"/>
              <a:t>Spacious storage tray with a bucket for instruments and materials.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Very lightweight but extremely durable and reliable.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Easy to assemble and provides high level of comfort.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Powder-coated steel frame and beam racks.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Steps are made from extruded aluminum profiles.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Wide steps with 130 mm depth.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Rifled surface of steps for maximum safety when ascending the ladder.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Sturdy six-times riveted step/side rail connection for more stability.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Rifled standing platform from galvanized steel.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Safety 600 mm barrier.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High-strength safety belts.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Plastic end caps for a stable position.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Optimized transport dimensions for storage and transportation.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Practicality and attention to each component guarantee safe work at any required height.</a:t>
            </a:r>
            <a:endParaRPr lang="de-DE" sz="1400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14048"/>
            <a:ext cx="75045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6561427"/>
              </p:ext>
            </p:extLst>
          </p:nvPr>
        </p:nvGraphicFramePr>
        <p:xfrm>
          <a:off x="1650110" y="4365104"/>
          <a:ext cx="4938114" cy="1291590"/>
        </p:xfrm>
        <a:graphic>
          <a:graphicData uri="http://schemas.openxmlformats.org/drawingml/2006/table">
            <a:tbl>
              <a:tblPr/>
              <a:tblGrid>
                <a:gridCol w="600324"/>
                <a:gridCol w="575124"/>
                <a:gridCol w="433061"/>
                <a:gridCol w="430976"/>
                <a:gridCol w="435144"/>
                <a:gridCol w="433061"/>
                <a:gridCol w="433061"/>
                <a:gridCol w="877283"/>
                <a:gridCol w="720080"/>
              </a:tblGrid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SKU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Steps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C, 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Volume</a:t>
                      </a:r>
                      <a:r>
                        <a:rPr lang="ru-RU" sz="900" b="1" dirty="0" smtClean="0"/>
                        <a:t>,</a:t>
                      </a:r>
                      <a:r>
                        <a:rPr lang="ru-RU" sz="900" b="1" baseline="0" dirty="0" smtClean="0"/>
                        <a:t> </a:t>
                      </a:r>
                      <a:r>
                        <a:rPr lang="en-US" sz="900" b="1" baseline="0" dirty="0" smtClean="0"/>
                        <a:t>m3</a:t>
                      </a:r>
                      <a:endParaRPr lang="ru-RU" sz="9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Weight, kg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413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0,06935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413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0,085606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413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0,105882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413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0,124813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413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0,148429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413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0,170035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8" name="Picture 6" descr="Схема: Стремянка комбинированная NV 1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089" y="5676037"/>
            <a:ext cx="3570983" cy="921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0" name="Picture 2" descr="https://zavodnv.ru/media/items/0b/ba/dd/a3/a65ca9b3a9271a2d8c34b05f6d1aabd5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6338" y="1207408"/>
            <a:ext cx="1370784" cy="3199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igolovchansky\Downloads\scaffolds plant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229826"/>
            <a:ext cx="1556577" cy="49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868144" y="6305569"/>
            <a:ext cx="16561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Proxima Nova" panose="020B0604020202020204" charset="0"/>
              </a:rPr>
              <a:t>zavodnv.ru/</a:t>
            </a:r>
            <a:r>
              <a:rPr lang="en-US" sz="1600" b="1" dirty="0" err="1" smtClean="0">
                <a:solidFill>
                  <a:srgbClr val="FF0000"/>
                </a:solidFill>
                <a:latin typeface="Proxima Nova" panose="020B0604020202020204" charset="0"/>
              </a:rPr>
              <a:t>en</a:t>
            </a:r>
            <a:endParaRPr lang="ru-RU" sz="1600" dirty="0"/>
          </a:p>
        </p:txBody>
      </p:sp>
      <p:grpSp>
        <p:nvGrpSpPr>
          <p:cNvPr id="16" name="Группа 15"/>
          <p:cNvGrpSpPr/>
          <p:nvPr/>
        </p:nvGrpSpPr>
        <p:grpSpPr>
          <a:xfrm>
            <a:off x="395536" y="260648"/>
            <a:ext cx="1872208" cy="504056"/>
            <a:chOff x="6876256" y="260648"/>
            <a:chExt cx="1872208" cy="504056"/>
          </a:xfrm>
        </p:grpSpPr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6256" y="447460"/>
              <a:ext cx="1800200" cy="317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8" name="Овал 17"/>
            <p:cNvSpPr/>
            <p:nvPr/>
          </p:nvSpPr>
          <p:spPr>
            <a:xfrm>
              <a:off x="8532440" y="260648"/>
              <a:ext cx="216024" cy="216024"/>
            </a:xfrm>
            <a:prstGeom prst="ellipse">
              <a:avLst/>
            </a:prstGeom>
            <a:noFill/>
            <a:ln w="38100">
              <a:solidFill>
                <a:srgbClr val="E635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rgbClr val="E6352F"/>
                  </a:solidFill>
                </a:rPr>
                <a:t>R</a:t>
              </a:r>
              <a:endParaRPr lang="ru-RU" b="1" dirty="0">
                <a:solidFill>
                  <a:srgbClr val="E6352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72791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27784" y="406405"/>
            <a:ext cx="59046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/>
              <a:t>Steel stepladder with aluminium </a:t>
            </a:r>
            <a:r>
              <a:rPr lang="en-US" dirty="0" smtClean="0"/>
              <a:t>steps </a:t>
            </a:r>
            <a:r>
              <a:rPr lang="de-DE" dirty="0" smtClean="0"/>
              <a:t>VIRA</a:t>
            </a:r>
            <a:r>
              <a:rPr lang="de-DE" dirty="0" smtClean="0"/>
              <a:t> 41</a:t>
            </a:r>
            <a:r>
              <a:rPr lang="ru-RU" dirty="0" smtClean="0"/>
              <a:t>40</a:t>
            </a:r>
            <a:r>
              <a:rPr lang="de-DE" dirty="0" smtClean="0"/>
              <a:t> </a:t>
            </a:r>
            <a:r>
              <a:rPr lang="en-US" dirty="0" smtClean="0"/>
              <a:t>Standard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3647" y="1058064"/>
            <a:ext cx="6408425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Extremely </a:t>
            </a:r>
            <a:r>
              <a:rPr lang="en-US" sz="1400" dirty="0"/>
              <a:t>durable and </a:t>
            </a:r>
            <a:r>
              <a:rPr lang="en-US" sz="1400" dirty="0" smtClean="0"/>
              <a:t>reliable.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Can </a:t>
            </a:r>
            <a:r>
              <a:rPr lang="en-US" sz="1400" dirty="0"/>
              <a:t>be easily adjusted and provides high level of </a:t>
            </a:r>
            <a:r>
              <a:rPr lang="en-US" sz="1400" dirty="0" smtClean="0"/>
              <a:t>comfort.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Powder-coated </a:t>
            </a:r>
            <a:r>
              <a:rPr lang="en-US" sz="1400" dirty="0"/>
              <a:t>steel </a:t>
            </a:r>
            <a:r>
              <a:rPr lang="en-US" sz="1400" dirty="0" smtClean="0"/>
              <a:t>stiles.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Steps </a:t>
            </a:r>
            <a:r>
              <a:rPr lang="en-US" sz="1400" dirty="0"/>
              <a:t>are made from extruded aluminium </a:t>
            </a:r>
            <a:r>
              <a:rPr lang="en-US" sz="1400" dirty="0" smtClean="0"/>
              <a:t>profiles.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80 mm deep wide </a:t>
            </a:r>
            <a:r>
              <a:rPr lang="en-US" sz="1400" dirty="0" smtClean="0"/>
              <a:t>steps.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Rifled </a:t>
            </a:r>
            <a:r>
              <a:rPr lang="en-US" sz="1400" dirty="0"/>
              <a:t>surface of the steps for maximum safety when ascending the </a:t>
            </a:r>
            <a:r>
              <a:rPr lang="en-US" sz="1400" dirty="0" smtClean="0"/>
              <a:t>ladder.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Sturdy </a:t>
            </a:r>
            <a:r>
              <a:rPr lang="en-US" sz="1400" dirty="0"/>
              <a:t>six-time riveted step/side rail connection for more </a:t>
            </a:r>
            <a:r>
              <a:rPr lang="en-US" sz="1400" dirty="0" smtClean="0"/>
              <a:t>stability.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High-strength belts.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Firm </a:t>
            </a:r>
            <a:r>
              <a:rPr lang="en-US" sz="1400" dirty="0"/>
              <a:t>positioning thanks to steady plastic end </a:t>
            </a:r>
            <a:r>
              <a:rPr lang="en-US" sz="1400" dirty="0" smtClean="0"/>
              <a:t>caps.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Optimised </a:t>
            </a:r>
            <a:r>
              <a:rPr lang="en-US" sz="1400" dirty="0"/>
              <a:t>transport dimensions for storage and </a:t>
            </a:r>
            <a:r>
              <a:rPr lang="en-US" sz="1400" dirty="0" smtClean="0"/>
              <a:t>transportation.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To </a:t>
            </a:r>
            <a:r>
              <a:rPr lang="en-US" sz="1400" dirty="0"/>
              <a:t>save the time the double-sided access allows you not to change </a:t>
            </a: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1400" dirty="0" smtClean="0"/>
              <a:t>the </a:t>
            </a:r>
            <a:r>
              <a:rPr lang="en-US" sz="1400" dirty="0"/>
              <a:t>position for </a:t>
            </a:r>
            <a:r>
              <a:rPr lang="en-US" sz="1400" dirty="0" smtClean="0"/>
              <a:t>use.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Practicality </a:t>
            </a:r>
            <a:r>
              <a:rPr lang="en-US" sz="1400" dirty="0"/>
              <a:t>and attention to every component guarantee safe work at any </a:t>
            </a:r>
            <a:r>
              <a:rPr lang="en-US" sz="1400" dirty="0" smtClean="0"/>
              <a:t>height.</a:t>
            </a:r>
            <a:endParaRPr lang="de-DE" sz="1400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14048"/>
            <a:ext cx="75045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250564"/>
              </p:ext>
            </p:extLst>
          </p:nvPr>
        </p:nvGraphicFramePr>
        <p:xfrm>
          <a:off x="1650110" y="4077072"/>
          <a:ext cx="6809747" cy="1114425"/>
        </p:xfrm>
        <a:graphic>
          <a:graphicData uri="http://schemas.openxmlformats.org/drawingml/2006/table">
            <a:tbl>
              <a:tblPr/>
              <a:tblGrid>
                <a:gridCol w="663060"/>
                <a:gridCol w="635226"/>
                <a:gridCol w="478317"/>
                <a:gridCol w="476013"/>
                <a:gridCol w="480619"/>
                <a:gridCol w="478317"/>
                <a:gridCol w="478317"/>
                <a:gridCol w="478317"/>
                <a:gridCol w="478317"/>
                <a:gridCol w="478317"/>
                <a:gridCol w="968758"/>
                <a:gridCol w="716169"/>
              </a:tblGrid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SKU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Steps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C, 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Volume</a:t>
                      </a:r>
                      <a:r>
                        <a:rPr lang="ru-RU" sz="900" b="1" dirty="0" smtClean="0"/>
                        <a:t>,</a:t>
                      </a:r>
                      <a:r>
                        <a:rPr lang="ru-RU" sz="900" b="1" baseline="0" dirty="0" smtClean="0"/>
                        <a:t> </a:t>
                      </a:r>
                      <a:r>
                        <a:rPr lang="en-US" sz="900" b="1" baseline="0" dirty="0" smtClean="0"/>
                        <a:t>m3</a:t>
                      </a:r>
                      <a:endParaRPr lang="ru-RU" sz="9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Weight, kg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4140102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0,031296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4140103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0,048607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4140104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0,069683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4140105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0,0904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4140106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0,114915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3554" name="Picture 2" descr="https://zavodnv.ru/media/items/3c/aa/55/6a/fa92e01583d04365e5e33301e46b2d7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299436"/>
            <a:ext cx="1389540" cy="2129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Схема: Стремянка комбинированная двухсторонняя NV 1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3" y="5252031"/>
            <a:ext cx="5256583" cy="913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igolovchansky\Downloads\scaffolds plant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229826"/>
            <a:ext cx="1556577" cy="49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868144" y="6305569"/>
            <a:ext cx="16561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Proxima Nova" panose="020B0604020202020204" charset="0"/>
              </a:rPr>
              <a:t>zavodnv.ru/</a:t>
            </a:r>
            <a:r>
              <a:rPr lang="en-US" sz="1600" b="1" dirty="0" err="1" smtClean="0">
                <a:solidFill>
                  <a:srgbClr val="FF0000"/>
                </a:solidFill>
                <a:latin typeface="Proxima Nova" panose="020B0604020202020204" charset="0"/>
              </a:rPr>
              <a:t>en</a:t>
            </a:r>
            <a:endParaRPr lang="ru-RU" sz="1600" dirty="0"/>
          </a:p>
        </p:txBody>
      </p:sp>
      <p:grpSp>
        <p:nvGrpSpPr>
          <p:cNvPr id="16" name="Группа 15"/>
          <p:cNvGrpSpPr/>
          <p:nvPr/>
        </p:nvGrpSpPr>
        <p:grpSpPr>
          <a:xfrm>
            <a:off x="395536" y="260648"/>
            <a:ext cx="1872208" cy="504056"/>
            <a:chOff x="6876256" y="260648"/>
            <a:chExt cx="1872208" cy="504056"/>
          </a:xfrm>
        </p:grpSpPr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6256" y="447460"/>
              <a:ext cx="1800200" cy="317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8" name="Овал 17"/>
            <p:cNvSpPr/>
            <p:nvPr/>
          </p:nvSpPr>
          <p:spPr>
            <a:xfrm>
              <a:off x="8532440" y="260648"/>
              <a:ext cx="216024" cy="216024"/>
            </a:xfrm>
            <a:prstGeom prst="ellipse">
              <a:avLst/>
            </a:prstGeom>
            <a:noFill/>
            <a:ln w="38100">
              <a:solidFill>
                <a:srgbClr val="E635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rgbClr val="E6352F"/>
                  </a:solidFill>
                </a:rPr>
                <a:t>R</a:t>
              </a:r>
              <a:endParaRPr lang="ru-RU" b="1" dirty="0">
                <a:solidFill>
                  <a:srgbClr val="E6352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43253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419872" y="406405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/>
              <a:t>Aluminium </a:t>
            </a:r>
            <a:r>
              <a:rPr lang="en-US" dirty="0" smtClean="0"/>
              <a:t>stepladder </a:t>
            </a:r>
            <a:r>
              <a:rPr lang="de-DE" dirty="0" smtClean="0"/>
              <a:t>VIRA</a:t>
            </a:r>
            <a:r>
              <a:rPr lang="ru-RU" dirty="0" smtClean="0"/>
              <a:t> </a:t>
            </a:r>
            <a:r>
              <a:rPr lang="de-DE" dirty="0" smtClean="0"/>
              <a:t>31</a:t>
            </a:r>
            <a:r>
              <a:rPr lang="en-US" dirty="0"/>
              <a:t>1</a:t>
            </a:r>
            <a:r>
              <a:rPr lang="ru-RU" dirty="0" smtClean="0"/>
              <a:t>0</a:t>
            </a:r>
            <a:r>
              <a:rPr lang="de-DE" dirty="0" smtClean="0"/>
              <a:t> </a:t>
            </a:r>
            <a:r>
              <a:rPr lang="en-US" dirty="0" smtClean="0"/>
              <a:t>Professional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1058064"/>
            <a:ext cx="5688632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3"/>
              </a:buBlip>
            </a:pPr>
            <a:r>
              <a:rPr lang="en-US" sz="1400" dirty="0"/>
              <a:t>Very lightweight but extremely durable and </a:t>
            </a:r>
            <a:r>
              <a:rPr lang="en-US" sz="1400" dirty="0" smtClean="0"/>
              <a:t>reliable.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It is easy to adjust and provides high level of </a:t>
            </a:r>
            <a:r>
              <a:rPr lang="en-US" sz="1400" dirty="0" smtClean="0"/>
              <a:t>comfort.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Steps and stiles are made from reinforced extruded aluminium </a:t>
            </a:r>
            <a:r>
              <a:rPr lang="en-US" sz="1400" dirty="0" smtClean="0"/>
              <a:t>profiles.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80 mm deep wide steps with the extended </a:t>
            </a:r>
            <a:r>
              <a:rPr lang="en-US" sz="1400" dirty="0" smtClean="0"/>
              <a:t>thickness.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Rifled surface of steps for maximum safety when ascending the </a:t>
            </a:r>
            <a:r>
              <a:rPr lang="en-US" sz="1400" dirty="0" smtClean="0"/>
              <a:t>ladder.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Sturdy six-times riveted step/side rail connection for more </a:t>
            </a:r>
            <a:r>
              <a:rPr lang="en-US" sz="1400" dirty="0" smtClean="0"/>
              <a:t>stability.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Powder-coated rifled standing </a:t>
            </a:r>
            <a:r>
              <a:rPr lang="en-US" sz="1400" dirty="0" smtClean="0"/>
              <a:t>platform.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600 mm safety </a:t>
            </a:r>
            <a:r>
              <a:rPr lang="en-US" sz="1400" dirty="0" smtClean="0"/>
              <a:t>barrier.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High-strength </a:t>
            </a:r>
            <a:r>
              <a:rPr lang="en-US" sz="1400" dirty="0" smtClean="0"/>
              <a:t>belts.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Firm positioning thanks to steady plastic end </a:t>
            </a:r>
            <a:r>
              <a:rPr lang="en-US" sz="1400" dirty="0" smtClean="0"/>
              <a:t>caps.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Optimised transport dimensions for storage and </a:t>
            </a:r>
            <a:r>
              <a:rPr lang="en-US" sz="1400" dirty="0" smtClean="0"/>
              <a:t>transportation.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Practicality and attention to each component guarantee safe work at any required </a:t>
            </a:r>
            <a:r>
              <a:rPr lang="en-US" sz="1400" dirty="0" smtClean="0"/>
              <a:t>height.</a:t>
            </a:r>
            <a:endParaRPr lang="de-DE" sz="1400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14048"/>
            <a:ext cx="75045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Схема: Стремянка алюминиевая профессиональная NV 3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5487276"/>
            <a:ext cx="4104456" cy="105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zavodnv.ru/media/items/e0/cc/08/18/e1d64e4120dfe36627629eb2d67b737a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980728"/>
            <a:ext cx="1180098" cy="2975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5737322"/>
              </p:ext>
            </p:extLst>
          </p:nvPr>
        </p:nvGraphicFramePr>
        <p:xfrm>
          <a:off x="1650110" y="4149080"/>
          <a:ext cx="5802210" cy="1291590"/>
        </p:xfrm>
        <a:graphic>
          <a:graphicData uri="http://schemas.openxmlformats.org/drawingml/2006/table">
            <a:tbl>
              <a:tblPr/>
              <a:tblGrid>
                <a:gridCol w="723076"/>
                <a:gridCol w="692723"/>
                <a:gridCol w="521611"/>
                <a:gridCol w="519101"/>
                <a:gridCol w="524120"/>
                <a:gridCol w="521611"/>
                <a:gridCol w="521611"/>
                <a:gridCol w="914261"/>
                <a:gridCol w="864096"/>
              </a:tblGrid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SKU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Steps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C, 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Volume</a:t>
                      </a:r>
                      <a:r>
                        <a:rPr lang="ru-RU" sz="900" b="1" dirty="0" smtClean="0"/>
                        <a:t>,</a:t>
                      </a:r>
                      <a:r>
                        <a:rPr lang="ru-RU" sz="900" b="1" baseline="0" dirty="0" smtClean="0"/>
                        <a:t> </a:t>
                      </a:r>
                      <a:r>
                        <a:rPr lang="en-US" sz="900" b="1" baseline="0" dirty="0" smtClean="0"/>
                        <a:t>m3</a:t>
                      </a:r>
                      <a:endParaRPr lang="ru-RU" sz="9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Weight, kg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3110103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0,065625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3110104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0,0814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3110105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0,10105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3110106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0,119438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3110107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0,14235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3110108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0,16335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4" name="Picture 4" descr="C:\Users\igolovchansky\Downloads\scaffolds plant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229826"/>
            <a:ext cx="1556577" cy="49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5868144" y="6305569"/>
            <a:ext cx="16561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Proxima Nova" panose="020B0604020202020204" charset="0"/>
              </a:rPr>
              <a:t>zavodnv.ru/</a:t>
            </a:r>
            <a:r>
              <a:rPr lang="en-US" sz="1600" b="1" dirty="0" err="1" smtClean="0">
                <a:solidFill>
                  <a:srgbClr val="FF0000"/>
                </a:solidFill>
                <a:latin typeface="Proxima Nova" panose="020B0604020202020204" charset="0"/>
              </a:rPr>
              <a:t>en</a:t>
            </a:r>
            <a:endParaRPr lang="ru-RU" sz="1600" dirty="0"/>
          </a:p>
        </p:txBody>
      </p:sp>
      <p:grpSp>
        <p:nvGrpSpPr>
          <p:cNvPr id="10" name="Группа 9"/>
          <p:cNvGrpSpPr/>
          <p:nvPr/>
        </p:nvGrpSpPr>
        <p:grpSpPr>
          <a:xfrm>
            <a:off x="395536" y="260648"/>
            <a:ext cx="1872208" cy="504056"/>
            <a:chOff x="6876256" y="260648"/>
            <a:chExt cx="1872208" cy="504056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6256" y="447460"/>
              <a:ext cx="1800200" cy="317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Овал 15"/>
            <p:cNvSpPr/>
            <p:nvPr/>
          </p:nvSpPr>
          <p:spPr>
            <a:xfrm>
              <a:off x="8532440" y="260648"/>
              <a:ext cx="216024" cy="216024"/>
            </a:xfrm>
            <a:prstGeom prst="ellipse">
              <a:avLst/>
            </a:prstGeom>
            <a:noFill/>
            <a:ln w="38100">
              <a:solidFill>
                <a:srgbClr val="E635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rgbClr val="E6352F"/>
                  </a:solidFill>
                </a:rPr>
                <a:t>R</a:t>
              </a:r>
              <a:endParaRPr lang="ru-RU" b="1" dirty="0">
                <a:solidFill>
                  <a:srgbClr val="E6352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268295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75856" y="404664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dirty="0"/>
              <a:t>Aluminium </a:t>
            </a:r>
            <a:r>
              <a:rPr lang="en-US" dirty="0"/>
              <a:t>t</a:t>
            </a:r>
            <a:r>
              <a:rPr lang="de-DE" dirty="0" smtClean="0"/>
              <a:t>wo-</a:t>
            </a:r>
            <a:r>
              <a:rPr lang="de-DE" dirty="0" err="1" smtClean="0"/>
              <a:t>sided</a:t>
            </a:r>
            <a:r>
              <a:rPr lang="de-DE" dirty="0" smtClean="0"/>
              <a:t> stepladder VIRA </a:t>
            </a:r>
            <a:r>
              <a:rPr lang="de-DE" dirty="0" smtClean="0"/>
              <a:t>31</a:t>
            </a:r>
            <a:r>
              <a:rPr lang="ru-RU" dirty="0" smtClean="0"/>
              <a:t>2</a:t>
            </a:r>
            <a:r>
              <a:rPr lang="de-DE" dirty="0" smtClean="0"/>
              <a:t>0 </a:t>
            </a:r>
            <a:r>
              <a:rPr lang="de-DE" dirty="0" smtClean="0"/>
              <a:t>Professional </a:t>
            </a:r>
            <a:endParaRPr lang="de-DE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1058064"/>
            <a:ext cx="5688632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3"/>
              </a:buBlip>
            </a:pPr>
            <a:r>
              <a:rPr lang="en-US" sz="1400" dirty="0"/>
              <a:t>V</a:t>
            </a:r>
            <a:r>
              <a:rPr lang="en-US" sz="1400" dirty="0" smtClean="0"/>
              <a:t>ery </a:t>
            </a:r>
            <a:r>
              <a:rPr lang="en-US" sz="1400" dirty="0"/>
              <a:t>lightweight but extremely durable and </a:t>
            </a:r>
            <a:r>
              <a:rPr lang="en-US" sz="1400" dirty="0" smtClean="0"/>
              <a:t>reliable.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It </a:t>
            </a:r>
            <a:r>
              <a:rPr lang="en-US" sz="1400" dirty="0"/>
              <a:t>is easy to adjust and provides high level of </a:t>
            </a:r>
            <a:r>
              <a:rPr lang="en-US" sz="1400" dirty="0" smtClean="0"/>
              <a:t>comfort.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Steps </a:t>
            </a:r>
            <a:r>
              <a:rPr lang="en-US" sz="1400" dirty="0"/>
              <a:t>and stiles are made from reinforced extruded aluminium </a:t>
            </a:r>
            <a:r>
              <a:rPr lang="en-US" sz="1400" dirty="0" smtClean="0"/>
              <a:t>profiles.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80 mm deep wide steps with the extended </a:t>
            </a:r>
            <a:r>
              <a:rPr lang="en-US" sz="1400" dirty="0" smtClean="0"/>
              <a:t>thickness.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Rifled </a:t>
            </a:r>
            <a:r>
              <a:rPr lang="en-US" sz="1400" dirty="0"/>
              <a:t>surface of steps for maximum safety when ascending the </a:t>
            </a:r>
            <a:r>
              <a:rPr lang="en-US" sz="1400" dirty="0" smtClean="0"/>
              <a:t>ladder.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Sturdy </a:t>
            </a:r>
            <a:r>
              <a:rPr lang="en-US" sz="1400" dirty="0"/>
              <a:t>six-time riveted step/side rail connection for more </a:t>
            </a:r>
            <a:r>
              <a:rPr lang="en-US" sz="1400" dirty="0" smtClean="0"/>
              <a:t>stability.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High-strength belts.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Firm </a:t>
            </a:r>
            <a:r>
              <a:rPr lang="en-US" sz="1400" dirty="0"/>
              <a:t>positioning thanks to steady plastic end </a:t>
            </a:r>
            <a:r>
              <a:rPr lang="en-US" sz="1400" dirty="0" smtClean="0"/>
              <a:t>caps.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Optimised </a:t>
            </a:r>
            <a:r>
              <a:rPr lang="en-US" sz="1400" dirty="0"/>
              <a:t>transport dimensions for storage and </a:t>
            </a:r>
            <a:r>
              <a:rPr lang="en-US" sz="1400" dirty="0" smtClean="0"/>
              <a:t>transportation.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To </a:t>
            </a:r>
            <a:r>
              <a:rPr lang="en-US" sz="1400" dirty="0"/>
              <a:t>save the time the double-sided access allows you not to change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en-US" sz="1400" dirty="0" smtClean="0"/>
              <a:t>the </a:t>
            </a:r>
            <a:r>
              <a:rPr lang="en-US" sz="1400" dirty="0"/>
              <a:t>position for </a:t>
            </a:r>
            <a:r>
              <a:rPr lang="en-US" sz="1400" dirty="0" smtClean="0"/>
              <a:t>use.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Practicality </a:t>
            </a:r>
            <a:r>
              <a:rPr lang="en-US" sz="1400" dirty="0"/>
              <a:t>and attention to every component guarantee safe work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en-US" sz="1400" dirty="0" smtClean="0"/>
              <a:t>at </a:t>
            </a:r>
            <a:r>
              <a:rPr lang="en-US" sz="1400" dirty="0"/>
              <a:t>any required </a:t>
            </a:r>
            <a:r>
              <a:rPr lang="en-US" sz="1400" dirty="0" smtClean="0"/>
              <a:t>height.</a:t>
            </a:r>
            <a:endParaRPr lang="de-DE" sz="1400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14048"/>
            <a:ext cx="75045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https://zavodnv.ru/media/items/04/47/19/1b/47feb36a177f2ed4fa69c7e627ddf3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249" y="1124744"/>
            <a:ext cx="1780614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Схема: Стремянка алюминиевая двухсторонняя профессиональная NV 31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181" y="5301208"/>
            <a:ext cx="4384963" cy="1091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5531731"/>
              </p:ext>
            </p:extLst>
          </p:nvPr>
        </p:nvGraphicFramePr>
        <p:xfrm>
          <a:off x="1475658" y="4149080"/>
          <a:ext cx="6048673" cy="1114425"/>
        </p:xfrm>
        <a:graphic>
          <a:graphicData uri="http://schemas.openxmlformats.org/drawingml/2006/table">
            <a:tbl>
              <a:tblPr/>
              <a:tblGrid>
                <a:gridCol w="597397"/>
                <a:gridCol w="597400"/>
                <a:gridCol w="373375"/>
                <a:gridCol w="373375"/>
                <a:gridCol w="373375"/>
                <a:gridCol w="373375"/>
                <a:gridCol w="373375"/>
                <a:gridCol w="373375"/>
                <a:gridCol w="448050"/>
                <a:gridCol w="448050"/>
                <a:gridCol w="925435"/>
                <a:gridCol w="792091"/>
              </a:tblGrid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SKU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Steps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Volume</a:t>
                      </a:r>
                      <a:r>
                        <a:rPr lang="ru-RU" sz="900" b="1" dirty="0" smtClean="0"/>
                        <a:t>,</a:t>
                      </a:r>
                      <a:r>
                        <a:rPr lang="ru-RU" sz="900" b="1" baseline="0" dirty="0" smtClean="0"/>
                        <a:t> </a:t>
                      </a:r>
                      <a:r>
                        <a:rPr lang="en-US" sz="900" b="1" baseline="0" dirty="0" smtClean="0"/>
                        <a:t>m3</a:t>
                      </a:r>
                      <a:endParaRPr lang="ru-RU" sz="9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Weight, kg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3120202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2x2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0,031296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3120203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2x3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0,048607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3120204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2x4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0,069683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3120205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2x5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0,0904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3120206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2x6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0,114915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4" name="Picture 4" descr="C:\Users\igolovchansky\Downloads\scaffolds plant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229826"/>
            <a:ext cx="1556577" cy="49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5868144" y="6305569"/>
            <a:ext cx="16561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Proxima Nova" panose="020B0604020202020204" charset="0"/>
              </a:rPr>
              <a:t>zavodnv.ru/</a:t>
            </a:r>
            <a:r>
              <a:rPr lang="en-US" sz="1600" b="1" dirty="0" err="1" smtClean="0">
                <a:solidFill>
                  <a:srgbClr val="FF0000"/>
                </a:solidFill>
                <a:latin typeface="Proxima Nova" panose="020B0604020202020204" charset="0"/>
              </a:rPr>
              <a:t>en</a:t>
            </a:r>
            <a:endParaRPr lang="ru-RU" sz="1600" dirty="0"/>
          </a:p>
        </p:txBody>
      </p:sp>
      <p:grpSp>
        <p:nvGrpSpPr>
          <p:cNvPr id="10" name="Группа 9"/>
          <p:cNvGrpSpPr/>
          <p:nvPr/>
        </p:nvGrpSpPr>
        <p:grpSpPr>
          <a:xfrm>
            <a:off x="395536" y="260648"/>
            <a:ext cx="1872208" cy="504056"/>
            <a:chOff x="6876256" y="260648"/>
            <a:chExt cx="1872208" cy="504056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6256" y="447460"/>
              <a:ext cx="1800200" cy="317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Овал 11"/>
            <p:cNvSpPr/>
            <p:nvPr/>
          </p:nvSpPr>
          <p:spPr>
            <a:xfrm>
              <a:off x="8532440" y="260648"/>
              <a:ext cx="216024" cy="216024"/>
            </a:xfrm>
            <a:prstGeom prst="ellipse">
              <a:avLst/>
            </a:prstGeom>
            <a:noFill/>
            <a:ln w="38100">
              <a:solidFill>
                <a:srgbClr val="E635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rgbClr val="E6352F"/>
                  </a:solidFill>
                </a:rPr>
                <a:t>R</a:t>
              </a:r>
              <a:endParaRPr lang="ru-RU" b="1" dirty="0">
                <a:solidFill>
                  <a:srgbClr val="E6352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27907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91680" y="404664"/>
            <a:ext cx="70567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dirty="0"/>
              <a:t>T</a:t>
            </a:r>
            <a:r>
              <a:rPr lang="de-DE" dirty="0" smtClean="0"/>
              <a:t>wo-sided </a:t>
            </a:r>
            <a:r>
              <a:rPr lang="de-DE" dirty="0"/>
              <a:t>stepladder </a:t>
            </a:r>
            <a:r>
              <a:rPr lang="en-US" dirty="0" smtClean="0"/>
              <a:t>with </a:t>
            </a:r>
            <a:r>
              <a:rPr lang="en-US" dirty="0"/>
              <a:t>large top platform </a:t>
            </a:r>
            <a:r>
              <a:rPr lang="de-DE" dirty="0" smtClean="0"/>
              <a:t>VIRA 31</a:t>
            </a:r>
            <a:r>
              <a:rPr lang="ru-RU" dirty="0" smtClean="0"/>
              <a:t>21</a:t>
            </a:r>
            <a:r>
              <a:rPr lang="de-DE" dirty="0" smtClean="0"/>
              <a:t> </a:t>
            </a:r>
            <a:r>
              <a:rPr lang="de-DE" dirty="0"/>
              <a:t>Professional</a:t>
            </a:r>
            <a:endParaRPr lang="de-DE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1058064"/>
            <a:ext cx="5688632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3"/>
              </a:buBlip>
            </a:pPr>
            <a:r>
              <a:rPr lang="en-US" sz="1400" dirty="0"/>
              <a:t>Standing platform 260×350 mm.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Very lightweight but extremely durable and reliable.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Easy to assemble and provides high level of comfort.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Steps and stiles are made from extruded aluminum profiles.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Wide steps with 80 mm depth.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Rifled surface of steps for maximum safety when ascending the ladder.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Sturdy six-times riveted step/side rail connection for more stability.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High-strength safety belts.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Plastic end caps for a stable position.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Optimized transport dimensions for storage and transportation.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Double-sided access allows to work from both sides, thus saving time.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Practicality and attention to each component guarantee safe work at any required height.</a:t>
            </a:r>
            <a:endParaRPr lang="de-DE" sz="1400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14048"/>
            <a:ext cx="75045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https://zavodnv.ru/media/skus/39/a1/2e/04/8934faf69f5a02f4aca0a1380c1711d7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772815"/>
            <a:ext cx="1728192" cy="248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Схема: Стремянка алюминиевая двухсторонняя с увеличенной площадкой профессиональная NV 312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5" y="5301208"/>
            <a:ext cx="4248473" cy="1134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861105"/>
              </p:ext>
            </p:extLst>
          </p:nvPr>
        </p:nvGraphicFramePr>
        <p:xfrm>
          <a:off x="1475658" y="4114775"/>
          <a:ext cx="5904654" cy="1114425"/>
        </p:xfrm>
        <a:graphic>
          <a:graphicData uri="http://schemas.openxmlformats.org/drawingml/2006/table">
            <a:tbl>
              <a:tblPr/>
              <a:tblGrid>
                <a:gridCol w="547614"/>
                <a:gridCol w="547616"/>
                <a:gridCol w="342260"/>
                <a:gridCol w="342260"/>
                <a:gridCol w="342260"/>
                <a:gridCol w="342260"/>
                <a:gridCol w="342260"/>
                <a:gridCol w="342260"/>
                <a:gridCol w="410712"/>
                <a:gridCol w="410712"/>
                <a:gridCol w="926328"/>
                <a:gridCol w="1008112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SKU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Steps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Volume</a:t>
                      </a:r>
                      <a:r>
                        <a:rPr lang="ru-RU" sz="900" b="1" dirty="0" smtClean="0"/>
                        <a:t>,</a:t>
                      </a:r>
                      <a:r>
                        <a:rPr lang="ru-RU" sz="900" b="1" baseline="0" dirty="0" smtClean="0"/>
                        <a:t> </a:t>
                      </a:r>
                      <a:r>
                        <a:rPr lang="en-US" sz="900" b="1" baseline="0" dirty="0" smtClean="0"/>
                        <a:t>m3</a:t>
                      </a:r>
                      <a:endParaRPr lang="ru-RU" sz="9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Weight, kg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3121202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2x2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3121203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2x3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0,07665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3121204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2x4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3121205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2x5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0,139825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3121206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2x6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0,17875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1" name="Picture 4" descr="C:\Users\igolovchansky\Downloads\scaffolds plant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229826"/>
            <a:ext cx="1556577" cy="49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5868144" y="6305569"/>
            <a:ext cx="16561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Proxima Nova" panose="020B0604020202020204" charset="0"/>
              </a:rPr>
              <a:t>zavodnv.ru/</a:t>
            </a:r>
            <a:r>
              <a:rPr lang="en-US" sz="1600" b="1" dirty="0" err="1" smtClean="0">
                <a:solidFill>
                  <a:srgbClr val="FF0000"/>
                </a:solidFill>
                <a:latin typeface="Proxima Nova" panose="020B0604020202020204" charset="0"/>
              </a:rPr>
              <a:t>en</a:t>
            </a:r>
            <a:endParaRPr lang="ru-RU" sz="1600" dirty="0"/>
          </a:p>
        </p:txBody>
      </p:sp>
      <p:grpSp>
        <p:nvGrpSpPr>
          <p:cNvPr id="12" name="Группа 11"/>
          <p:cNvGrpSpPr/>
          <p:nvPr/>
        </p:nvGrpSpPr>
        <p:grpSpPr>
          <a:xfrm>
            <a:off x="395536" y="260648"/>
            <a:ext cx="1872208" cy="504056"/>
            <a:chOff x="6876256" y="260648"/>
            <a:chExt cx="1872208" cy="504056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6256" y="447460"/>
              <a:ext cx="1800200" cy="317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Овал 15"/>
            <p:cNvSpPr/>
            <p:nvPr/>
          </p:nvSpPr>
          <p:spPr>
            <a:xfrm>
              <a:off x="8532440" y="260648"/>
              <a:ext cx="216024" cy="216024"/>
            </a:xfrm>
            <a:prstGeom prst="ellipse">
              <a:avLst/>
            </a:prstGeom>
            <a:noFill/>
            <a:ln w="38100">
              <a:solidFill>
                <a:srgbClr val="E635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rgbClr val="E6352F"/>
                  </a:solidFill>
                </a:rPr>
                <a:t>R</a:t>
              </a:r>
              <a:endParaRPr lang="ru-RU" b="1" dirty="0">
                <a:solidFill>
                  <a:srgbClr val="E6352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05113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07704" y="406405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/>
              <a:t>A</a:t>
            </a:r>
            <a:r>
              <a:rPr lang="en-US" dirty="0" smtClean="0"/>
              <a:t>luminum </a:t>
            </a:r>
            <a:r>
              <a:rPr lang="en-US" dirty="0"/>
              <a:t>stepladder with large top </a:t>
            </a:r>
            <a:r>
              <a:rPr lang="en-US" dirty="0" smtClean="0"/>
              <a:t>platform </a:t>
            </a:r>
            <a:r>
              <a:rPr lang="de-DE" dirty="0" smtClean="0"/>
              <a:t>VIRA</a:t>
            </a:r>
            <a:r>
              <a:rPr lang="ru-RU" dirty="0" smtClean="0"/>
              <a:t> </a:t>
            </a:r>
            <a:r>
              <a:rPr lang="de-DE" dirty="0" smtClean="0"/>
              <a:t>31</a:t>
            </a:r>
            <a:r>
              <a:rPr lang="en-US" dirty="0" smtClean="0"/>
              <a:t>3</a:t>
            </a:r>
            <a:r>
              <a:rPr lang="ru-RU" dirty="0" smtClean="0"/>
              <a:t>0</a:t>
            </a:r>
            <a:r>
              <a:rPr lang="de-DE" dirty="0" smtClean="0"/>
              <a:t> </a:t>
            </a:r>
            <a:r>
              <a:rPr lang="en-US" dirty="0"/>
              <a:t>Professional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3647" y="764704"/>
            <a:ext cx="669674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3"/>
              </a:buBlip>
            </a:pPr>
            <a:r>
              <a:rPr lang="en-US" sz="1200" dirty="0" smtClean="0"/>
              <a:t>Very </a:t>
            </a:r>
            <a:r>
              <a:rPr lang="en-US" sz="1200" dirty="0"/>
              <a:t>lightweight but extremely durable and </a:t>
            </a:r>
            <a:r>
              <a:rPr lang="en-US" sz="1200" dirty="0" smtClean="0"/>
              <a:t>reliable.</a:t>
            </a:r>
            <a:endParaRPr lang="en-US" sz="1200" dirty="0"/>
          </a:p>
          <a:p>
            <a:pPr marL="285750" indent="-285750">
              <a:buBlip>
                <a:blip r:embed="rId3"/>
              </a:buBlip>
            </a:pPr>
            <a:r>
              <a:rPr lang="en-US" sz="1200" dirty="0" smtClean="0"/>
              <a:t>Easy </a:t>
            </a:r>
            <a:r>
              <a:rPr lang="en-US" sz="1200" dirty="0"/>
              <a:t>to adjust and provides high level of </a:t>
            </a:r>
            <a:r>
              <a:rPr lang="en-US" sz="1200" dirty="0" smtClean="0"/>
              <a:t>comfort.</a:t>
            </a:r>
            <a:endParaRPr lang="en-US" sz="1200" dirty="0"/>
          </a:p>
          <a:p>
            <a:pPr marL="285750" indent="-285750">
              <a:buBlip>
                <a:blip r:embed="rId3"/>
              </a:buBlip>
            </a:pPr>
            <a:r>
              <a:rPr lang="en-US" sz="1200" dirty="0" smtClean="0"/>
              <a:t>Unilaterally ascendable.</a:t>
            </a:r>
            <a:endParaRPr lang="en-US" sz="1200" dirty="0"/>
          </a:p>
          <a:p>
            <a:pPr marL="285750" indent="-285750">
              <a:buBlip>
                <a:blip r:embed="rId3"/>
              </a:buBlip>
            </a:pPr>
            <a:r>
              <a:rPr lang="en-US" sz="1200" dirty="0" smtClean="0"/>
              <a:t>Steps </a:t>
            </a:r>
            <a:r>
              <a:rPr lang="en-US" sz="1200" dirty="0"/>
              <a:t>and stiles are made from reinforced extruded aluminium </a:t>
            </a:r>
            <a:r>
              <a:rPr lang="en-US" sz="1200" dirty="0" smtClean="0"/>
              <a:t>profiles.</a:t>
            </a:r>
            <a:endParaRPr lang="en-US" sz="1200" dirty="0"/>
          </a:p>
          <a:p>
            <a:pPr marL="285750" indent="-285750">
              <a:buBlip>
                <a:blip r:embed="rId3"/>
              </a:buBlip>
            </a:pPr>
            <a:r>
              <a:rPr lang="en-US" sz="1200" dirty="0" smtClean="0"/>
              <a:t>Wide </a:t>
            </a:r>
            <a:r>
              <a:rPr lang="en-US" sz="1200" dirty="0"/>
              <a:t>steps with a depth of 80 </a:t>
            </a:r>
            <a:r>
              <a:rPr lang="en-US" sz="1200" dirty="0" smtClean="0"/>
              <a:t>mm.</a:t>
            </a:r>
            <a:endParaRPr lang="en-US" sz="1200" dirty="0"/>
          </a:p>
          <a:p>
            <a:pPr marL="285750" indent="-285750">
              <a:buBlip>
                <a:blip r:embed="rId3"/>
              </a:buBlip>
            </a:pPr>
            <a:r>
              <a:rPr lang="en-US" sz="1200" dirty="0" smtClean="0"/>
              <a:t>Rifled </a:t>
            </a:r>
            <a:r>
              <a:rPr lang="en-US" sz="1200" dirty="0"/>
              <a:t>surface of steps for maximum safety when ascending the </a:t>
            </a:r>
            <a:r>
              <a:rPr lang="en-US" sz="1200" dirty="0" smtClean="0"/>
              <a:t>ladder.</a:t>
            </a:r>
            <a:endParaRPr lang="en-US" sz="1200" dirty="0"/>
          </a:p>
          <a:p>
            <a:pPr marL="285750" indent="-285750">
              <a:buBlip>
                <a:blip r:embed="rId3"/>
              </a:buBlip>
            </a:pPr>
            <a:r>
              <a:rPr lang="en-US" sz="1200" dirty="0" smtClean="0"/>
              <a:t>Sturdy </a:t>
            </a:r>
            <a:r>
              <a:rPr lang="en-US" sz="1200" dirty="0"/>
              <a:t>six-times riveted step/side rail connection for more </a:t>
            </a:r>
            <a:r>
              <a:rPr lang="en-US" sz="1200" dirty="0" smtClean="0"/>
              <a:t>stability.</a:t>
            </a:r>
            <a:endParaRPr lang="en-US" sz="1200" dirty="0"/>
          </a:p>
          <a:p>
            <a:pPr marL="285750" indent="-285750">
              <a:buBlip>
                <a:blip r:embed="rId3"/>
              </a:buBlip>
            </a:pPr>
            <a:r>
              <a:rPr lang="en-US" sz="1200" dirty="0" smtClean="0"/>
              <a:t>Safe </a:t>
            </a:r>
            <a:r>
              <a:rPr lang="en-US" sz="1200" dirty="0"/>
              <a:t>rifled standing </a:t>
            </a:r>
            <a:r>
              <a:rPr lang="en-US" sz="1200" dirty="0" smtClean="0"/>
              <a:t>platform.</a:t>
            </a:r>
            <a:endParaRPr lang="en-US" sz="1200" dirty="0"/>
          </a:p>
          <a:p>
            <a:pPr marL="285750" indent="-285750">
              <a:buBlip>
                <a:blip r:embed="rId3"/>
              </a:buBlip>
            </a:pPr>
            <a:r>
              <a:rPr lang="en-US" sz="1200" dirty="0" smtClean="0"/>
              <a:t>There </a:t>
            </a:r>
            <a:r>
              <a:rPr lang="en-US" sz="1200" dirty="0"/>
              <a:t>is a seat place on the supporting </a:t>
            </a:r>
            <a:r>
              <a:rPr lang="en-US" sz="1200" dirty="0" smtClean="0"/>
              <a:t>leg.</a:t>
            </a:r>
            <a:endParaRPr lang="en-US" sz="1200" dirty="0"/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600 mm safety </a:t>
            </a:r>
            <a:r>
              <a:rPr lang="en-US" sz="1200" dirty="0" smtClean="0"/>
              <a:t>barrier.</a:t>
            </a:r>
            <a:endParaRPr lang="en-US" sz="1200" dirty="0"/>
          </a:p>
          <a:p>
            <a:pPr marL="285750" indent="-285750">
              <a:buBlip>
                <a:blip r:embed="rId3"/>
              </a:buBlip>
            </a:pPr>
            <a:r>
              <a:rPr lang="en-US" sz="1200" dirty="0" smtClean="0"/>
              <a:t>Rigid </a:t>
            </a:r>
            <a:r>
              <a:rPr lang="en-US" sz="1200" dirty="0"/>
              <a:t>metal ties provide a secure fixation in the working position — firm positioning thanks </a:t>
            </a: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to </a:t>
            </a:r>
            <a:r>
              <a:rPr lang="en-US" sz="1200" dirty="0"/>
              <a:t>steady plastic end </a:t>
            </a:r>
            <a:r>
              <a:rPr lang="en-US" sz="1200" dirty="0" smtClean="0"/>
              <a:t>caps.</a:t>
            </a:r>
            <a:endParaRPr lang="en-US" sz="1200" dirty="0"/>
          </a:p>
          <a:p>
            <a:pPr marL="285750" indent="-285750">
              <a:buBlip>
                <a:blip r:embed="rId3"/>
              </a:buBlip>
            </a:pPr>
            <a:r>
              <a:rPr lang="en-US" sz="1200" dirty="0" smtClean="0"/>
              <a:t>Optimised </a:t>
            </a:r>
            <a:r>
              <a:rPr lang="en-US" sz="1200" dirty="0"/>
              <a:t>transport dimensions for storage and </a:t>
            </a:r>
            <a:r>
              <a:rPr lang="en-US" sz="1200" dirty="0" smtClean="0"/>
              <a:t>transportation.</a:t>
            </a:r>
            <a:endParaRPr lang="en-US" sz="1200" dirty="0"/>
          </a:p>
          <a:p>
            <a:pPr marL="285750" indent="-285750">
              <a:buBlip>
                <a:blip r:embed="rId3"/>
              </a:buBlip>
            </a:pPr>
            <a:r>
              <a:rPr lang="en-US" sz="1200" dirty="0" smtClean="0"/>
              <a:t>Practicality </a:t>
            </a:r>
            <a:r>
              <a:rPr lang="en-US" sz="1200" dirty="0"/>
              <a:t>and attention to each component guarantee safe work at any required </a:t>
            </a:r>
            <a:r>
              <a:rPr lang="en-US" sz="1200" dirty="0" smtClean="0"/>
              <a:t>height.</a:t>
            </a:r>
            <a:endParaRPr lang="de-DE" sz="1200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14048"/>
            <a:ext cx="75045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https://zavodnv.ru/media/items/90/36/e0/c7/b91d3e370be6520b0f5e9b58ee7e93a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635" y="3068960"/>
            <a:ext cx="1321821" cy="3030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Схема: Стремянка алюминиевая профессиональная с большой верхней площадкой NV 313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5517232"/>
            <a:ext cx="5024289" cy="1028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9509903"/>
              </p:ext>
            </p:extLst>
          </p:nvPr>
        </p:nvGraphicFramePr>
        <p:xfrm>
          <a:off x="1475657" y="3460852"/>
          <a:ext cx="5487853" cy="2000250"/>
        </p:xfrm>
        <a:graphic>
          <a:graphicData uri="http://schemas.openxmlformats.org/drawingml/2006/table">
            <a:tbl>
              <a:tblPr/>
              <a:tblGrid>
                <a:gridCol w="795293"/>
                <a:gridCol w="485967"/>
                <a:gridCol w="365927"/>
                <a:gridCol w="364165"/>
                <a:gridCol w="367687"/>
                <a:gridCol w="367687"/>
                <a:gridCol w="365927"/>
                <a:gridCol w="365927"/>
                <a:gridCol w="365927"/>
                <a:gridCol w="908020"/>
                <a:gridCol w="735326"/>
              </a:tblGrid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SKU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Steps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C,</a:t>
                      </a:r>
                      <a:r>
                        <a:rPr 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С*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</a:t>
                      </a:r>
                      <a:r>
                        <a:rPr 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F,</a:t>
                      </a:r>
                      <a:r>
                        <a:rPr 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Volume</a:t>
                      </a:r>
                      <a:r>
                        <a:rPr lang="ru-RU" sz="900" b="1" dirty="0" smtClean="0"/>
                        <a:t>,</a:t>
                      </a:r>
                      <a:r>
                        <a:rPr lang="ru-RU" sz="900" b="1" baseline="0" dirty="0" smtClean="0"/>
                        <a:t> </a:t>
                      </a:r>
                      <a:r>
                        <a:rPr lang="en-US" sz="900" b="1" baseline="0" dirty="0" smtClean="0"/>
                        <a:t>m3</a:t>
                      </a:r>
                      <a:endParaRPr lang="ru-RU" sz="9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Weight, kg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3130103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1,521254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3130104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2,02176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3130105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2,60803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3130106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3,3698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3130107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4,160208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3130108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3130109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6,193278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3130110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7,4592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3130111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1х11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8,78912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3130112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1х12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10,20768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4" name="Picture 4" descr="C:\Users\igolovchansky\Downloads\scaffolds plant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229826"/>
            <a:ext cx="1556577" cy="49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5868144" y="6305569"/>
            <a:ext cx="16561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Proxima Nova" panose="020B0604020202020204" charset="0"/>
              </a:rPr>
              <a:t>zavodnv.ru/</a:t>
            </a:r>
            <a:r>
              <a:rPr lang="en-US" sz="1600" b="1" dirty="0" err="1" smtClean="0">
                <a:solidFill>
                  <a:srgbClr val="FF0000"/>
                </a:solidFill>
                <a:latin typeface="Proxima Nova" panose="020B0604020202020204" charset="0"/>
              </a:rPr>
              <a:t>en</a:t>
            </a:r>
            <a:endParaRPr lang="ru-RU" sz="1600" dirty="0"/>
          </a:p>
        </p:txBody>
      </p:sp>
      <p:grpSp>
        <p:nvGrpSpPr>
          <p:cNvPr id="10" name="Группа 9"/>
          <p:cNvGrpSpPr/>
          <p:nvPr/>
        </p:nvGrpSpPr>
        <p:grpSpPr>
          <a:xfrm>
            <a:off x="395536" y="260648"/>
            <a:ext cx="1872208" cy="504056"/>
            <a:chOff x="6876256" y="260648"/>
            <a:chExt cx="1872208" cy="504056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6256" y="447460"/>
              <a:ext cx="1800200" cy="317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Овал 15"/>
            <p:cNvSpPr/>
            <p:nvPr/>
          </p:nvSpPr>
          <p:spPr>
            <a:xfrm>
              <a:off x="8532440" y="260648"/>
              <a:ext cx="216024" cy="216024"/>
            </a:xfrm>
            <a:prstGeom prst="ellipse">
              <a:avLst/>
            </a:prstGeom>
            <a:noFill/>
            <a:ln w="38100">
              <a:solidFill>
                <a:srgbClr val="E635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rgbClr val="E6352F"/>
                  </a:solidFill>
                </a:rPr>
                <a:t>R</a:t>
              </a:r>
              <a:endParaRPr lang="ru-RU" b="1" dirty="0">
                <a:solidFill>
                  <a:srgbClr val="E6352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46155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45994" y="406405"/>
            <a:ext cx="760247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/>
              <a:t>S</a:t>
            </a:r>
            <a:r>
              <a:rPr lang="en-US" sz="1600" dirty="0" smtClean="0"/>
              <a:t>tepladder </a:t>
            </a:r>
            <a:r>
              <a:rPr lang="en-US" sz="1600" dirty="0"/>
              <a:t>with large top </a:t>
            </a:r>
            <a:r>
              <a:rPr lang="en-US" sz="1600" dirty="0" smtClean="0"/>
              <a:t>platform</a:t>
            </a:r>
            <a:r>
              <a:rPr lang="ru-RU" sz="1600" dirty="0" smtClean="0"/>
              <a:t> </a:t>
            </a:r>
            <a:r>
              <a:rPr lang="en-US" sz="1600" dirty="0" smtClean="0"/>
              <a:t>anodizing </a:t>
            </a:r>
            <a:r>
              <a:rPr lang="de-DE" sz="1600" dirty="0" smtClean="0"/>
              <a:t>VIRA</a:t>
            </a:r>
            <a:r>
              <a:rPr lang="ru-RU" sz="1600" dirty="0" smtClean="0"/>
              <a:t> </a:t>
            </a:r>
            <a:r>
              <a:rPr lang="de-DE" sz="1600" dirty="0" smtClean="0"/>
              <a:t>31</a:t>
            </a:r>
            <a:r>
              <a:rPr lang="en-US" sz="1600" dirty="0" smtClean="0"/>
              <a:t>3</a:t>
            </a:r>
            <a:r>
              <a:rPr lang="ru-RU" sz="1600" dirty="0" smtClean="0"/>
              <a:t>0</a:t>
            </a:r>
            <a:r>
              <a:rPr lang="en-US" sz="1600" dirty="0" smtClean="0"/>
              <a:t>A</a:t>
            </a:r>
            <a:r>
              <a:rPr lang="de-DE" sz="1600" dirty="0" smtClean="0"/>
              <a:t> </a:t>
            </a:r>
            <a:r>
              <a:rPr lang="en-US" sz="1600" dirty="0"/>
              <a:t>Professional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3647" y="764704"/>
            <a:ext cx="597666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3"/>
              </a:buBlip>
            </a:pPr>
            <a:r>
              <a:rPr lang="en-US" sz="1100" dirty="0"/>
              <a:t>Anodizing to protect hands, clothing and contact surfaces from marks and to facilitate </a:t>
            </a:r>
            <a:r>
              <a:rPr lang="en-US" sz="1100" dirty="0" smtClean="0"/>
              <a:t>care</a:t>
            </a:r>
            <a:r>
              <a:rPr lang="ru-RU" sz="1100" dirty="0" smtClean="0"/>
              <a:t>.</a:t>
            </a:r>
            <a:endParaRPr lang="en-US" sz="1100" dirty="0"/>
          </a:p>
          <a:p>
            <a:pPr marL="285750" indent="-285750">
              <a:buBlip>
                <a:blip r:embed="rId3"/>
              </a:buBlip>
            </a:pPr>
            <a:r>
              <a:rPr lang="en-US" sz="1100" dirty="0"/>
              <a:t>Suitable for clean work.</a:t>
            </a:r>
            <a:endParaRPr lang="ru-RU" sz="1100" dirty="0" smtClean="0"/>
          </a:p>
          <a:p>
            <a:pPr marL="285750" indent="-285750">
              <a:buBlip>
                <a:blip r:embed="rId3"/>
              </a:buBlip>
            </a:pPr>
            <a:r>
              <a:rPr lang="en-US" sz="1100" dirty="0" smtClean="0"/>
              <a:t>Very </a:t>
            </a:r>
            <a:r>
              <a:rPr lang="en-US" sz="1100" dirty="0"/>
              <a:t>lightweight but extremely durable and reliable.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100" dirty="0"/>
              <a:t>Easy to adjust and provides high level of comfort.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100" dirty="0"/>
              <a:t>Unilaterally ascendable.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100" dirty="0"/>
              <a:t>Steps and stiles are made from reinforced extruded aluminium profiles.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100" dirty="0"/>
              <a:t>Wide steps with a depth of 80 mm.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100" dirty="0"/>
              <a:t>Rifled surface of steps for maximum safety when ascending the ladder.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100" dirty="0"/>
              <a:t>Sturdy six-times riveted step/side rail connection for more stability.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100" dirty="0"/>
              <a:t>Safe rifled standing platform.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100" dirty="0"/>
              <a:t>There is a seat place on the supporting leg.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100" dirty="0"/>
              <a:t>600 mm safety barrier.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100" dirty="0"/>
              <a:t>Rigid metal ties provide a secure fixation in the working position — firm positioning thanks </a:t>
            </a:r>
            <a:br>
              <a:rPr lang="en-US" sz="1100" dirty="0"/>
            </a:br>
            <a:r>
              <a:rPr lang="en-US" sz="1100" dirty="0"/>
              <a:t>to steady plastic end caps.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100" dirty="0"/>
              <a:t>Optimised transport dimensions for storage and transportation.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100" dirty="0"/>
              <a:t>Practicality and attention to each component guarantee safe work at any required height.</a:t>
            </a:r>
            <a:endParaRPr lang="de-DE" sz="1100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14048"/>
            <a:ext cx="75045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https://zavodnv.ru/media/items/90/36/e0/c7/b91d3e370be6520b0f5e9b58ee7e93a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6480" y="2413900"/>
            <a:ext cx="1510741" cy="3463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Схема: Стремянка алюминиевая профессиональная с большой верхней площадкой NV 313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3" y="5949280"/>
            <a:ext cx="3763847" cy="770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1670039"/>
              </p:ext>
            </p:extLst>
          </p:nvPr>
        </p:nvGraphicFramePr>
        <p:xfrm>
          <a:off x="1547665" y="3573016"/>
          <a:ext cx="5396122" cy="2354580"/>
        </p:xfrm>
        <a:graphic>
          <a:graphicData uri="http://schemas.openxmlformats.org/drawingml/2006/table">
            <a:tbl>
              <a:tblPr/>
              <a:tblGrid>
                <a:gridCol w="795293"/>
                <a:gridCol w="485967"/>
                <a:gridCol w="365927"/>
                <a:gridCol w="364165"/>
                <a:gridCol w="367687"/>
                <a:gridCol w="367687"/>
                <a:gridCol w="365927"/>
                <a:gridCol w="365927"/>
                <a:gridCol w="365927"/>
                <a:gridCol w="816289"/>
                <a:gridCol w="735326"/>
              </a:tblGrid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SKU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Steps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C,</a:t>
                      </a:r>
                      <a:r>
                        <a:rPr 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С*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</a:t>
                      </a:r>
                      <a:r>
                        <a:rPr 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F,</a:t>
                      </a:r>
                      <a:r>
                        <a:rPr 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Volume</a:t>
                      </a:r>
                      <a:r>
                        <a:rPr lang="ru-RU" sz="900" b="1" dirty="0" smtClean="0"/>
                        <a:t>,</a:t>
                      </a:r>
                      <a:r>
                        <a:rPr lang="ru-RU" sz="900" b="1" baseline="0" dirty="0" smtClean="0"/>
                        <a:t> </a:t>
                      </a:r>
                      <a:r>
                        <a:rPr lang="en-US" sz="900" b="1" baseline="0" dirty="0" smtClean="0"/>
                        <a:t>m3</a:t>
                      </a:r>
                      <a:endParaRPr lang="ru-RU" sz="9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Weight, kg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3130103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1,521254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3130104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2,02176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3130105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2,60803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3130106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3,3698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3130107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4,160208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3130108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3130109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6,193278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3130110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7,4592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3130111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1х11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8,78912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3130112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1х12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10,20768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3130103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1х13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1,521254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3130104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1х14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2,02176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" name="Picture 4" descr="C:\Users\igolovchansky\Downloads\scaffolds plant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229826"/>
            <a:ext cx="1556577" cy="49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868144" y="6305569"/>
            <a:ext cx="16561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Proxima Nova" panose="020B0604020202020204" charset="0"/>
              </a:rPr>
              <a:t>zavodnv.ru/</a:t>
            </a:r>
            <a:r>
              <a:rPr lang="en-US" sz="1600" b="1" dirty="0" err="1" smtClean="0">
                <a:solidFill>
                  <a:srgbClr val="FF0000"/>
                </a:solidFill>
                <a:latin typeface="Proxima Nova" panose="020B0604020202020204" charset="0"/>
              </a:rPr>
              <a:t>en</a:t>
            </a:r>
            <a:endParaRPr lang="ru-RU" sz="1600" dirty="0"/>
          </a:p>
        </p:txBody>
      </p:sp>
      <p:grpSp>
        <p:nvGrpSpPr>
          <p:cNvPr id="12" name="Группа 11"/>
          <p:cNvGrpSpPr/>
          <p:nvPr/>
        </p:nvGrpSpPr>
        <p:grpSpPr>
          <a:xfrm>
            <a:off x="395536" y="260648"/>
            <a:ext cx="1872208" cy="504056"/>
            <a:chOff x="6876256" y="260648"/>
            <a:chExt cx="1872208" cy="504056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6256" y="447460"/>
              <a:ext cx="1800200" cy="317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Овал 14"/>
            <p:cNvSpPr/>
            <p:nvPr/>
          </p:nvSpPr>
          <p:spPr>
            <a:xfrm>
              <a:off x="8532440" y="260648"/>
              <a:ext cx="216024" cy="216024"/>
            </a:xfrm>
            <a:prstGeom prst="ellipse">
              <a:avLst/>
            </a:prstGeom>
            <a:noFill/>
            <a:ln w="38100">
              <a:solidFill>
                <a:srgbClr val="E635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rgbClr val="E6352F"/>
                  </a:solidFill>
                </a:rPr>
                <a:t>R</a:t>
              </a:r>
              <a:endParaRPr lang="ru-RU" b="1" dirty="0">
                <a:solidFill>
                  <a:srgbClr val="E6352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710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779912" y="482000"/>
            <a:ext cx="48600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Single aluminium rung ladder </a:t>
            </a:r>
            <a:r>
              <a:rPr lang="en-US" dirty="0" smtClean="0"/>
              <a:t>VIRA 4210 Standard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1058064"/>
            <a:ext cx="644940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2"/>
              </a:buBlip>
            </a:pPr>
            <a:r>
              <a:rPr lang="en-US" sz="1400" dirty="0" smtClean="0"/>
              <a:t>Very </a:t>
            </a:r>
            <a:r>
              <a:rPr lang="en-US" sz="1400" dirty="0"/>
              <a:t>lightweight but extremely durable and </a:t>
            </a:r>
            <a:r>
              <a:rPr lang="en-US" sz="1400" dirty="0" smtClean="0"/>
              <a:t>reliable.</a:t>
            </a:r>
            <a:endParaRPr lang="en-US" sz="1400" dirty="0"/>
          </a:p>
          <a:p>
            <a:pPr marL="285750" indent="-285750">
              <a:buBlip>
                <a:blip r:embed="rId2"/>
              </a:buBlip>
            </a:pPr>
            <a:r>
              <a:rPr lang="en-US" sz="1400" dirty="0" smtClean="0"/>
              <a:t>Rungs </a:t>
            </a:r>
            <a:r>
              <a:rPr lang="en-US" sz="1400" dirty="0"/>
              <a:t>and stiles made from extruded </a:t>
            </a:r>
            <a:r>
              <a:rPr lang="en-US" sz="1400" dirty="0" smtClean="0"/>
              <a:t>profiles.</a:t>
            </a:r>
            <a:endParaRPr lang="en-US" sz="1400" dirty="0"/>
          </a:p>
          <a:p>
            <a:pPr marL="285750" indent="-285750">
              <a:buBlip>
                <a:blip r:embed="rId2"/>
              </a:buBlip>
            </a:pPr>
            <a:r>
              <a:rPr lang="en-US" sz="1400" dirty="0" smtClean="0"/>
              <a:t>Strong </a:t>
            </a:r>
            <a:r>
              <a:rPr lang="en-US" sz="1400" dirty="0"/>
              <a:t>riveting connects rungs and stiles, providing extra reliability and </a:t>
            </a:r>
            <a:r>
              <a:rPr lang="en-US" sz="1400" dirty="0" smtClean="0"/>
              <a:t>durability.</a:t>
            </a:r>
            <a:endParaRPr lang="en-US" sz="1400" dirty="0"/>
          </a:p>
          <a:p>
            <a:pPr marL="285750" indent="-285750">
              <a:buBlip>
                <a:blip r:embed="rId2"/>
              </a:buBlip>
            </a:pPr>
            <a:r>
              <a:rPr lang="en-US" sz="1400" dirty="0" smtClean="0"/>
              <a:t>Rifled </a:t>
            </a:r>
            <a:r>
              <a:rPr lang="en-US" sz="1400" dirty="0"/>
              <a:t>rung pitch of 260 mm for maximum safety when ascending the </a:t>
            </a:r>
            <a:r>
              <a:rPr lang="en-US" sz="1400" dirty="0" smtClean="0"/>
              <a:t>ladder.</a:t>
            </a:r>
            <a:endParaRPr lang="en-US" sz="1400" dirty="0"/>
          </a:p>
          <a:p>
            <a:pPr marL="285750" indent="-285750">
              <a:buBlip>
                <a:blip r:embed="rId2"/>
              </a:buBlip>
            </a:pPr>
            <a:r>
              <a:rPr lang="en-US" sz="1400" dirty="0" smtClean="0"/>
              <a:t>Steady </a:t>
            </a:r>
            <a:r>
              <a:rPr lang="en-US" sz="1400" dirty="0"/>
              <a:t>plastic end caps ensure positioning without risk of </a:t>
            </a:r>
            <a:r>
              <a:rPr lang="en-US" sz="1400" dirty="0" smtClean="0"/>
              <a:t>slipping.</a:t>
            </a:r>
            <a:endParaRPr lang="en-US" sz="1400" dirty="0"/>
          </a:p>
          <a:p>
            <a:pPr marL="285750" indent="-285750">
              <a:buBlip>
                <a:blip r:embed="rId2"/>
              </a:buBlip>
            </a:pPr>
            <a:r>
              <a:rPr lang="en-US" sz="1400" dirty="0" smtClean="0"/>
              <a:t>Shrink </a:t>
            </a:r>
            <a:r>
              <a:rPr lang="en-US" sz="1400" dirty="0"/>
              <a:t>foil packaging to avoid </a:t>
            </a:r>
            <a:r>
              <a:rPr lang="en-US" sz="1400" dirty="0" smtClean="0"/>
              <a:t>damages.</a:t>
            </a:r>
            <a:endParaRPr lang="de-DE" sz="14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2232036"/>
              </p:ext>
            </p:extLst>
          </p:nvPr>
        </p:nvGraphicFramePr>
        <p:xfrm>
          <a:off x="1259632" y="2708920"/>
          <a:ext cx="7671053" cy="3063240"/>
        </p:xfrm>
        <a:graphic>
          <a:graphicData uri="http://schemas.openxmlformats.org/drawingml/2006/table">
            <a:tbl>
              <a:tblPr/>
              <a:tblGrid>
                <a:gridCol w="660277"/>
                <a:gridCol w="632561"/>
                <a:gridCol w="476309"/>
                <a:gridCol w="474019"/>
                <a:gridCol w="478601"/>
                <a:gridCol w="476309"/>
                <a:gridCol w="476309"/>
                <a:gridCol w="476309"/>
                <a:gridCol w="476309"/>
                <a:gridCol w="476309"/>
                <a:gridCol w="476309"/>
                <a:gridCol w="476309"/>
                <a:gridCol w="848043"/>
                <a:gridCol w="767080"/>
              </a:tblGrid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SKU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Steps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A1, 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B, 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C, 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C1, 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F, 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G, 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H, 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Volume</a:t>
                      </a:r>
                      <a:r>
                        <a:rPr lang="ru-RU" sz="900" b="1" dirty="0" smtClean="0"/>
                        <a:t>,</a:t>
                      </a:r>
                      <a:r>
                        <a:rPr lang="ru-RU" sz="900" b="1" baseline="0" dirty="0" smtClean="0"/>
                        <a:t> </a:t>
                      </a:r>
                      <a:r>
                        <a:rPr lang="en-US" sz="900" b="1" baseline="0" dirty="0" smtClean="0"/>
                        <a:t>m3</a:t>
                      </a:r>
                      <a:endParaRPr lang="ru-RU" sz="9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Weight, kg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4210107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0,0348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3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4210108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0,0396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4210109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0,0445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4210110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0,0582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4210111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1х11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4210112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1х12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3,15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0,0697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4210113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1х13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0,0809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4210114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1х14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0,0871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4210115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1х15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0,0933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4210116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1х16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0,0995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4210117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1х17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0,1057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4210118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1х18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0,1119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4210119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1х19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4210120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1х20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4210121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1х21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0,1304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4210122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1х22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0,1561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14048"/>
            <a:ext cx="75045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https://zavodnv.ru/media/skus/a9/61/51/18/4e1f25a6036786675532339f2329f01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003" y="867270"/>
            <a:ext cx="225397" cy="1697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Схема: Лестница алюминиевая односекционная NV 12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5805264"/>
            <a:ext cx="3600400" cy="885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C:\Users\igolovchansky\Downloads\scaffolds plant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229826"/>
            <a:ext cx="1556577" cy="49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5868144" y="6305569"/>
            <a:ext cx="16561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Proxima Nova" panose="020B0604020202020204" charset="0"/>
              </a:rPr>
              <a:t>zavodnv.ru/</a:t>
            </a:r>
            <a:r>
              <a:rPr lang="en-US" sz="1600" b="1" dirty="0" err="1" smtClean="0">
                <a:solidFill>
                  <a:srgbClr val="FF0000"/>
                </a:solidFill>
                <a:latin typeface="Proxima Nova" panose="020B0604020202020204" charset="0"/>
              </a:rPr>
              <a:t>en</a:t>
            </a:r>
            <a:endParaRPr lang="ru-RU" sz="1600" dirty="0"/>
          </a:p>
        </p:txBody>
      </p:sp>
      <p:grpSp>
        <p:nvGrpSpPr>
          <p:cNvPr id="17" name="Группа 16"/>
          <p:cNvGrpSpPr/>
          <p:nvPr/>
        </p:nvGrpSpPr>
        <p:grpSpPr>
          <a:xfrm>
            <a:off x="395536" y="260648"/>
            <a:ext cx="1872208" cy="504056"/>
            <a:chOff x="6876256" y="260648"/>
            <a:chExt cx="1872208" cy="504056"/>
          </a:xfrm>
        </p:grpSpPr>
        <p:pic>
          <p:nvPicPr>
            <p:cNvPr id="18" name="Picture 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6256" y="447460"/>
              <a:ext cx="1800200" cy="317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9" name="Овал 18"/>
            <p:cNvSpPr/>
            <p:nvPr/>
          </p:nvSpPr>
          <p:spPr>
            <a:xfrm>
              <a:off x="8532440" y="260648"/>
              <a:ext cx="216024" cy="216024"/>
            </a:xfrm>
            <a:prstGeom prst="ellipse">
              <a:avLst/>
            </a:prstGeom>
            <a:noFill/>
            <a:ln w="38100">
              <a:solidFill>
                <a:srgbClr val="E635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rgbClr val="E6352F"/>
                  </a:solidFill>
                </a:rPr>
                <a:t>R</a:t>
              </a:r>
              <a:endParaRPr lang="ru-RU" b="1" dirty="0">
                <a:solidFill>
                  <a:srgbClr val="E6352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75029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406405"/>
            <a:ext cx="81369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/>
              <a:t>S</a:t>
            </a:r>
            <a:r>
              <a:rPr lang="en-US" sz="1600" dirty="0" smtClean="0"/>
              <a:t>tepladder </a:t>
            </a:r>
            <a:r>
              <a:rPr lang="en-US" sz="1600" dirty="0"/>
              <a:t>with the storage tray and large top platform </a:t>
            </a:r>
            <a:r>
              <a:rPr lang="de-DE" sz="1600" dirty="0" smtClean="0"/>
              <a:t>VIRA</a:t>
            </a:r>
            <a:r>
              <a:rPr lang="ru-RU" sz="1600" dirty="0" smtClean="0"/>
              <a:t> </a:t>
            </a:r>
            <a:r>
              <a:rPr lang="de-DE" sz="1600" dirty="0" smtClean="0"/>
              <a:t>31</a:t>
            </a:r>
            <a:r>
              <a:rPr lang="en-US" sz="1600" dirty="0" smtClean="0"/>
              <a:t>35</a:t>
            </a:r>
            <a:r>
              <a:rPr lang="de-DE" sz="1600" dirty="0" smtClean="0"/>
              <a:t> </a:t>
            </a:r>
            <a:r>
              <a:rPr lang="en-US" sz="1600" dirty="0"/>
              <a:t>Professional 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797510"/>
            <a:ext cx="5904656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3"/>
              </a:buBlip>
            </a:pPr>
            <a:r>
              <a:rPr lang="en-US" sz="1100" dirty="0" smtClean="0"/>
              <a:t>Spacious </a:t>
            </a:r>
            <a:r>
              <a:rPr lang="en-US" sz="1100" dirty="0"/>
              <a:t>aluminium storage tray for material and </a:t>
            </a:r>
            <a:r>
              <a:rPr lang="en-US" sz="1100" dirty="0" smtClean="0"/>
              <a:t>tools.</a:t>
            </a:r>
            <a:endParaRPr lang="en-US" sz="1100" dirty="0"/>
          </a:p>
          <a:p>
            <a:pPr marL="285750" indent="-285750">
              <a:buBlip>
                <a:blip r:embed="rId3"/>
              </a:buBlip>
            </a:pPr>
            <a:r>
              <a:rPr lang="en-US" sz="1100" dirty="0" smtClean="0"/>
              <a:t>Very </a:t>
            </a:r>
            <a:r>
              <a:rPr lang="en-US" sz="1100" dirty="0"/>
              <a:t>lightweight but extremely durable and </a:t>
            </a:r>
            <a:r>
              <a:rPr lang="en-US" sz="1100" dirty="0" smtClean="0"/>
              <a:t>reliable.</a:t>
            </a:r>
            <a:endParaRPr lang="en-US" sz="1100" dirty="0"/>
          </a:p>
          <a:p>
            <a:pPr marL="285750" indent="-285750">
              <a:buBlip>
                <a:blip r:embed="rId3"/>
              </a:buBlip>
            </a:pPr>
            <a:r>
              <a:rPr lang="en-US" sz="1100" dirty="0" smtClean="0"/>
              <a:t>Easy </a:t>
            </a:r>
            <a:r>
              <a:rPr lang="en-US" sz="1100" dirty="0"/>
              <a:t>to adjust and provides high level of </a:t>
            </a:r>
            <a:r>
              <a:rPr lang="en-US" sz="1100" dirty="0" smtClean="0"/>
              <a:t>comfort.</a:t>
            </a:r>
            <a:endParaRPr lang="en-US" sz="1100" dirty="0"/>
          </a:p>
          <a:p>
            <a:pPr marL="285750" indent="-285750">
              <a:buBlip>
                <a:blip r:embed="rId3"/>
              </a:buBlip>
            </a:pPr>
            <a:r>
              <a:rPr lang="en-US" sz="1100" dirty="0" smtClean="0"/>
              <a:t>Unilaterally ascendable.</a:t>
            </a:r>
            <a:endParaRPr lang="en-US" sz="1100" dirty="0"/>
          </a:p>
          <a:p>
            <a:pPr marL="285750" indent="-285750">
              <a:buBlip>
                <a:blip r:embed="rId3"/>
              </a:buBlip>
            </a:pPr>
            <a:r>
              <a:rPr lang="en-US" sz="1100" dirty="0" smtClean="0"/>
              <a:t>Steps </a:t>
            </a:r>
            <a:r>
              <a:rPr lang="en-US" sz="1100" dirty="0"/>
              <a:t>and stiles are made from reinforced extruded aluminium </a:t>
            </a:r>
            <a:r>
              <a:rPr lang="en-US" sz="1100" dirty="0" smtClean="0"/>
              <a:t>profiles.</a:t>
            </a:r>
            <a:endParaRPr lang="en-US" sz="1100" dirty="0"/>
          </a:p>
          <a:p>
            <a:pPr marL="285750" indent="-285750">
              <a:buBlip>
                <a:blip r:embed="rId3"/>
              </a:buBlip>
            </a:pPr>
            <a:r>
              <a:rPr lang="en-US" sz="1100" dirty="0" smtClean="0"/>
              <a:t>Wide </a:t>
            </a:r>
            <a:r>
              <a:rPr lang="en-US" sz="1100" dirty="0"/>
              <a:t>steps with a depth of 80 </a:t>
            </a:r>
            <a:r>
              <a:rPr lang="en-US" sz="1100" dirty="0" smtClean="0"/>
              <a:t>mm.</a:t>
            </a:r>
            <a:endParaRPr lang="en-US" sz="1100" dirty="0"/>
          </a:p>
          <a:p>
            <a:pPr marL="285750" indent="-285750">
              <a:buBlip>
                <a:blip r:embed="rId3"/>
              </a:buBlip>
            </a:pPr>
            <a:r>
              <a:rPr lang="en-US" sz="1100" dirty="0" smtClean="0"/>
              <a:t>Rifled </a:t>
            </a:r>
            <a:r>
              <a:rPr lang="en-US" sz="1100" dirty="0"/>
              <a:t>surface of steps for maximum safety when ascending the </a:t>
            </a:r>
            <a:r>
              <a:rPr lang="en-US" sz="1100" dirty="0" smtClean="0"/>
              <a:t>ladder.</a:t>
            </a:r>
            <a:endParaRPr lang="en-US" sz="1100" dirty="0"/>
          </a:p>
          <a:p>
            <a:pPr marL="285750" indent="-285750">
              <a:buBlip>
                <a:blip r:embed="rId3"/>
              </a:buBlip>
            </a:pPr>
            <a:r>
              <a:rPr lang="en-US" sz="1100" dirty="0" smtClean="0"/>
              <a:t>Sturdy </a:t>
            </a:r>
            <a:r>
              <a:rPr lang="en-US" sz="1100" dirty="0"/>
              <a:t>six-times riveted step/side rail connection for more </a:t>
            </a:r>
            <a:r>
              <a:rPr lang="en-US" sz="1100" dirty="0" smtClean="0"/>
              <a:t>stability.</a:t>
            </a:r>
            <a:endParaRPr lang="en-US" sz="1100" dirty="0"/>
          </a:p>
          <a:p>
            <a:pPr marL="285750" indent="-285750">
              <a:buBlip>
                <a:blip r:embed="rId3"/>
              </a:buBlip>
            </a:pPr>
            <a:r>
              <a:rPr lang="en-US" sz="1100" dirty="0" smtClean="0"/>
              <a:t>Safe </a:t>
            </a:r>
            <a:r>
              <a:rPr lang="en-US" sz="1100" dirty="0"/>
              <a:t>rifled standing </a:t>
            </a:r>
            <a:r>
              <a:rPr lang="en-US" sz="1100" dirty="0" smtClean="0"/>
              <a:t>platform.</a:t>
            </a:r>
            <a:endParaRPr lang="en-US" sz="1100" dirty="0"/>
          </a:p>
          <a:p>
            <a:pPr marL="285750" indent="-285750">
              <a:buBlip>
                <a:blip r:embed="rId3"/>
              </a:buBlip>
            </a:pPr>
            <a:r>
              <a:rPr lang="en-US" sz="1100" dirty="0" smtClean="0"/>
              <a:t>There </a:t>
            </a:r>
            <a:r>
              <a:rPr lang="en-US" sz="1100" dirty="0"/>
              <a:t>is a seat place on the supporting </a:t>
            </a:r>
            <a:r>
              <a:rPr lang="en-US" sz="1100" dirty="0" smtClean="0"/>
              <a:t>leg.</a:t>
            </a:r>
            <a:endParaRPr lang="en-US" sz="1100" dirty="0"/>
          </a:p>
          <a:p>
            <a:pPr marL="285750" indent="-285750">
              <a:buBlip>
                <a:blip r:embed="rId3"/>
              </a:buBlip>
            </a:pPr>
            <a:r>
              <a:rPr lang="en-US" sz="1100" dirty="0"/>
              <a:t>600 mm safety </a:t>
            </a:r>
            <a:r>
              <a:rPr lang="en-US" sz="1100" dirty="0" smtClean="0"/>
              <a:t>barrier.</a:t>
            </a:r>
            <a:endParaRPr lang="en-US" sz="1100" dirty="0"/>
          </a:p>
          <a:p>
            <a:pPr marL="285750" indent="-285750">
              <a:buBlip>
                <a:blip r:embed="rId3"/>
              </a:buBlip>
            </a:pPr>
            <a:r>
              <a:rPr lang="en-US" sz="1100" dirty="0" smtClean="0"/>
              <a:t>Rigid </a:t>
            </a:r>
            <a:r>
              <a:rPr lang="en-US" sz="1100" dirty="0"/>
              <a:t>metal ties provide a secure fixation in the working </a:t>
            </a:r>
            <a:r>
              <a:rPr lang="en-US" sz="1100" dirty="0" smtClean="0"/>
              <a:t>position.</a:t>
            </a:r>
            <a:endParaRPr lang="en-US" sz="1100" dirty="0"/>
          </a:p>
          <a:p>
            <a:pPr marL="285750" indent="-285750">
              <a:buBlip>
                <a:blip r:embed="rId3"/>
              </a:buBlip>
            </a:pPr>
            <a:r>
              <a:rPr lang="en-US" sz="1100" dirty="0" smtClean="0"/>
              <a:t>Firm </a:t>
            </a:r>
            <a:r>
              <a:rPr lang="en-US" sz="1100" dirty="0"/>
              <a:t>positioning thanks to steady plastic end </a:t>
            </a:r>
            <a:r>
              <a:rPr lang="en-US" sz="1100" dirty="0" smtClean="0"/>
              <a:t>caps.</a:t>
            </a:r>
            <a:endParaRPr lang="en-US" sz="1100" dirty="0"/>
          </a:p>
          <a:p>
            <a:pPr marL="285750" indent="-285750">
              <a:buBlip>
                <a:blip r:embed="rId3"/>
              </a:buBlip>
            </a:pPr>
            <a:r>
              <a:rPr lang="en-US" sz="1100" dirty="0" smtClean="0"/>
              <a:t>Optimised </a:t>
            </a:r>
            <a:r>
              <a:rPr lang="en-US" sz="1100" dirty="0"/>
              <a:t>transport dimensions for storage and </a:t>
            </a:r>
            <a:r>
              <a:rPr lang="en-US" sz="1100" dirty="0" smtClean="0"/>
              <a:t>transportation.</a:t>
            </a:r>
            <a:endParaRPr lang="en-US" sz="1100" dirty="0"/>
          </a:p>
          <a:p>
            <a:pPr marL="285750" indent="-285750">
              <a:buBlip>
                <a:blip r:embed="rId3"/>
              </a:buBlip>
            </a:pPr>
            <a:r>
              <a:rPr lang="en-US" sz="1100" dirty="0" smtClean="0"/>
              <a:t>Practicallity </a:t>
            </a:r>
            <a:r>
              <a:rPr lang="en-US" sz="1100" dirty="0"/>
              <a:t>and attention to each component guarantee safe work at any required </a:t>
            </a:r>
            <a:r>
              <a:rPr lang="en-US" sz="1100" dirty="0" smtClean="0"/>
              <a:t>height.</a:t>
            </a:r>
            <a:endParaRPr lang="de-DE" sz="1100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14048"/>
            <a:ext cx="75045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 descr="https://zavodnv.ru/media/items/ef/84/ce/8b/281d90bb04b29ab9b5ca0705b33892db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268760"/>
            <a:ext cx="1584176" cy="3739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7890929"/>
              </p:ext>
            </p:extLst>
          </p:nvPr>
        </p:nvGraphicFramePr>
        <p:xfrm>
          <a:off x="1475657" y="3501008"/>
          <a:ext cx="5396122" cy="2000250"/>
        </p:xfrm>
        <a:graphic>
          <a:graphicData uri="http://schemas.openxmlformats.org/drawingml/2006/table">
            <a:tbl>
              <a:tblPr/>
              <a:tblGrid>
                <a:gridCol w="795293"/>
                <a:gridCol w="485967"/>
                <a:gridCol w="365927"/>
                <a:gridCol w="364165"/>
                <a:gridCol w="367687"/>
                <a:gridCol w="367687"/>
                <a:gridCol w="365927"/>
                <a:gridCol w="365927"/>
                <a:gridCol w="365927"/>
                <a:gridCol w="816289"/>
                <a:gridCol w="735326"/>
              </a:tblGrid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SKU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Steps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C,</a:t>
                      </a:r>
                      <a:r>
                        <a:rPr 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С*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</a:t>
                      </a:r>
                      <a:r>
                        <a:rPr 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F,</a:t>
                      </a:r>
                      <a:r>
                        <a:rPr 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Volume</a:t>
                      </a:r>
                      <a:r>
                        <a:rPr lang="ru-RU" sz="900" b="1" dirty="0" smtClean="0"/>
                        <a:t>,</a:t>
                      </a:r>
                      <a:r>
                        <a:rPr lang="ru-RU" sz="900" b="1" baseline="0" dirty="0" smtClean="0"/>
                        <a:t> </a:t>
                      </a:r>
                      <a:r>
                        <a:rPr lang="en-US" sz="900" b="1" baseline="0" dirty="0" smtClean="0"/>
                        <a:t>m3</a:t>
                      </a:r>
                      <a:endParaRPr lang="ru-RU" sz="9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Weight, kg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3135103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0,1462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3135104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0,178875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3135105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0,21385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3135106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3135107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0,2977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3135108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0,347875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3135109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0,3933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3135110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0,4485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3135111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1х11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0,50065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3135112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1х12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0,5536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4" name="Picture 4" descr="C:\Users\igolovchansky\Downloads\scaffolds plant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229826"/>
            <a:ext cx="1556577" cy="49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5868144" y="6305569"/>
            <a:ext cx="16561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Proxima Nova" panose="020B0604020202020204" charset="0"/>
              </a:rPr>
              <a:t>zavodnv.ru/</a:t>
            </a:r>
            <a:r>
              <a:rPr lang="en-US" sz="1600" b="1" dirty="0" err="1" smtClean="0">
                <a:solidFill>
                  <a:srgbClr val="FF0000"/>
                </a:solidFill>
                <a:latin typeface="Proxima Nova" panose="020B0604020202020204" charset="0"/>
              </a:rPr>
              <a:t>en</a:t>
            </a:r>
            <a:endParaRPr lang="ru-RU" sz="1600" dirty="0"/>
          </a:p>
        </p:txBody>
      </p:sp>
      <p:pic>
        <p:nvPicPr>
          <p:cNvPr id="8194" name="Picture 2" descr="Schema: Professional aluminum stepladder with the storage tray and large top platform NV 313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826" y="5565867"/>
            <a:ext cx="4830366" cy="849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Группа 11"/>
          <p:cNvGrpSpPr/>
          <p:nvPr/>
        </p:nvGrpSpPr>
        <p:grpSpPr>
          <a:xfrm>
            <a:off x="395536" y="260648"/>
            <a:ext cx="1872208" cy="504056"/>
            <a:chOff x="6876256" y="260648"/>
            <a:chExt cx="1872208" cy="504056"/>
          </a:xfrm>
        </p:grpSpPr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6256" y="447460"/>
              <a:ext cx="1800200" cy="317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" name="Овал 16"/>
            <p:cNvSpPr/>
            <p:nvPr/>
          </p:nvSpPr>
          <p:spPr>
            <a:xfrm>
              <a:off x="8532440" y="260648"/>
              <a:ext cx="216024" cy="216024"/>
            </a:xfrm>
            <a:prstGeom prst="ellipse">
              <a:avLst/>
            </a:prstGeom>
            <a:noFill/>
            <a:ln w="38100">
              <a:solidFill>
                <a:srgbClr val="E635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rgbClr val="E6352F"/>
                  </a:solidFill>
                </a:rPr>
                <a:t>R</a:t>
              </a:r>
              <a:endParaRPr lang="ru-RU" b="1" dirty="0">
                <a:solidFill>
                  <a:srgbClr val="E6352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374409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404664"/>
            <a:ext cx="80648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/>
              <a:t>Stepladder with the storage tray and large top platform </a:t>
            </a:r>
            <a:r>
              <a:rPr lang="en-US" sz="1600" dirty="0" smtClean="0"/>
              <a:t>anodizing VIRA </a:t>
            </a:r>
            <a:r>
              <a:rPr lang="de-DE" sz="1600" dirty="0" smtClean="0"/>
              <a:t>31</a:t>
            </a:r>
            <a:r>
              <a:rPr lang="en-US" sz="1600" dirty="0" smtClean="0"/>
              <a:t>35A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764704"/>
            <a:ext cx="5832648" cy="2970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3"/>
              </a:buBlip>
            </a:pPr>
            <a:r>
              <a:rPr lang="en-US" sz="1100" dirty="0"/>
              <a:t>Anodizing to protect hands, clothing and contact surfaces from marks and to facilitate care.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100" dirty="0"/>
              <a:t>Suitable for clean work.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100" dirty="0" smtClean="0"/>
              <a:t>Spacious </a:t>
            </a:r>
            <a:r>
              <a:rPr lang="en-US" sz="1100" dirty="0"/>
              <a:t>aluminium storage tray for material and tools.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100" dirty="0"/>
              <a:t>Very lightweight but extremely durable and reliable.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100" dirty="0"/>
              <a:t>Easy to adjust and provides high level of comfort.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100" dirty="0"/>
              <a:t>Unilaterally ascendable.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100" dirty="0"/>
              <a:t>Steps and stiles are made from reinforced extruded aluminium profiles.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100" dirty="0"/>
              <a:t>Wide steps with a depth of 80 mm.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100" dirty="0"/>
              <a:t>Rifled surface of steps for maximum safety when ascending the ladder.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100" dirty="0"/>
              <a:t>Sturdy six-times riveted step/side rail connection for more stability.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100" dirty="0"/>
              <a:t>Safe rifled standing platform.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100" dirty="0"/>
              <a:t>There is a seat place on the supporting leg.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100" dirty="0"/>
              <a:t>600 mm safety barrier.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100" dirty="0"/>
              <a:t>Rigid metal ties provide a secure fixation in the working position.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100" dirty="0"/>
              <a:t>Firm positioning thanks to steady plastic end caps.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100" dirty="0"/>
              <a:t>Optimised transport dimensions for storage and transportation.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100" dirty="0"/>
              <a:t>Practicallity and attention to each component guarantee safe work at any required height</a:t>
            </a:r>
            <a:r>
              <a:rPr lang="en-US" sz="1100" dirty="0" smtClean="0"/>
              <a:t>.</a:t>
            </a:r>
            <a:endParaRPr lang="en-US" sz="1100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14048"/>
            <a:ext cx="75045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 descr="https://zavodnv.ru/media/items/ef/84/ce/8b/281d90bb04b29ab9b5ca0705b33892db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532" y="1556792"/>
            <a:ext cx="1584176" cy="3739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Схема: Стремянка алюминиевая профессиональная с лотком-органайзером и большой верхней площадкой анодированная NV 3135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5005" y="5833004"/>
            <a:ext cx="2562939" cy="818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0950249"/>
              </p:ext>
            </p:extLst>
          </p:nvPr>
        </p:nvGraphicFramePr>
        <p:xfrm>
          <a:off x="1475656" y="3820892"/>
          <a:ext cx="5396122" cy="2000250"/>
        </p:xfrm>
        <a:graphic>
          <a:graphicData uri="http://schemas.openxmlformats.org/drawingml/2006/table">
            <a:tbl>
              <a:tblPr/>
              <a:tblGrid>
                <a:gridCol w="795293"/>
                <a:gridCol w="485967"/>
                <a:gridCol w="365927"/>
                <a:gridCol w="364165"/>
                <a:gridCol w="367687"/>
                <a:gridCol w="367687"/>
                <a:gridCol w="365927"/>
                <a:gridCol w="365927"/>
                <a:gridCol w="365927"/>
                <a:gridCol w="816289"/>
                <a:gridCol w="735326"/>
              </a:tblGrid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SKU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Steps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C,</a:t>
                      </a:r>
                      <a:r>
                        <a:rPr 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С*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</a:t>
                      </a:r>
                      <a:r>
                        <a:rPr 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F,</a:t>
                      </a:r>
                      <a:r>
                        <a:rPr 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Volume</a:t>
                      </a:r>
                      <a:r>
                        <a:rPr lang="ru-RU" sz="900" b="1" dirty="0" smtClean="0"/>
                        <a:t>,</a:t>
                      </a:r>
                      <a:r>
                        <a:rPr lang="ru-RU" sz="900" b="1" baseline="0" dirty="0" smtClean="0"/>
                        <a:t> </a:t>
                      </a:r>
                      <a:r>
                        <a:rPr lang="en-US" sz="900" b="1" baseline="0" dirty="0" smtClean="0"/>
                        <a:t>m3</a:t>
                      </a:r>
                      <a:endParaRPr lang="ru-RU" sz="9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Weight, kg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3135103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0,1462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3135104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0,178875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3135105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0,21385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3135106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3135107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0,2977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3135108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0,347875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3135109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0,3933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3135110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0,4485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3135111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1х11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0,50065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3135112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1х12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0,5536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" name="Picture 4" descr="C:\Users\igolovchansky\Downloads\scaffolds plant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229826"/>
            <a:ext cx="1556577" cy="49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868144" y="6305569"/>
            <a:ext cx="16561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Proxima Nova" panose="020B0604020202020204" charset="0"/>
              </a:rPr>
              <a:t>zavodnv.ru/</a:t>
            </a:r>
            <a:r>
              <a:rPr lang="en-US" sz="1600" b="1" dirty="0" err="1" smtClean="0">
                <a:solidFill>
                  <a:srgbClr val="FF0000"/>
                </a:solidFill>
                <a:latin typeface="Proxima Nova" panose="020B0604020202020204" charset="0"/>
              </a:rPr>
              <a:t>en</a:t>
            </a:r>
            <a:endParaRPr lang="ru-RU" sz="1600" dirty="0"/>
          </a:p>
        </p:txBody>
      </p:sp>
      <p:grpSp>
        <p:nvGrpSpPr>
          <p:cNvPr id="12" name="Группа 11"/>
          <p:cNvGrpSpPr/>
          <p:nvPr/>
        </p:nvGrpSpPr>
        <p:grpSpPr>
          <a:xfrm>
            <a:off x="395536" y="260648"/>
            <a:ext cx="1872208" cy="504056"/>
            <a:chOff x="6876256" y="260648"/>
            <a:chExt cx="1872208" cy="504056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6256" y="447460"/>
              <a:ext cx="1800200" cy="317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Овал 14"/>
            <p:cNvSpPr/>
            <p:nvPr/>
          </p:nvSpPr>
          <p:spPr>
            <a:xfrm>
              <a:off x="8532440" y="260648"/>
              <a:ext cx="216024" cy="216024"/>
            </a:xfrm>
            <a:prstGeom prst="ellipse">
              <a:avLst/>
            </a:prstGeom>
            <a:noFill/>
            <a:ln w="38100">
              <a:solidFill>
                <a:srgbClr val="E635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rgbClr val="E6352F"/>
                  </a:solidFill>
                </a:rPr>
                <a:t>R</a:t>
              </a:r>
              <a:endParaRPr lang="ru-RU" b="1" dirty="0">
                <a:solidFill>
                  <a:srgbClr val="E6352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606934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79712" y="406405"/>
            <a:ext cx="6768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/>
              <a:t>S</a:t>
            </a:r>
            <a:r>
              <a:rPr lang="en-US" dirty="0" smtClean="0"/>
              <a:t>tepladder </a:t>
            </a:r>
            <a:r>
              <a:rPr lang="en-US" dirty="0"/>
              <a:t>with large safety </a:t>
            </a:r>
            <a:r>
              <a:rPr lang="en-US" dirty="0" smtClean="0"/>
              <a:t>barrier 800 </a:t>
            </a:r>
            <a:r>
              <a:rPr lang="en-US" dirty="0" smtClean="0"/>
              <a:t>mm </a:t>
            </a:r>
            <a:r>
              <a:rPr lang="en-US" dirty="0" smtClean="0"/>
              <a:t>VIRA </a:t>
            </a:r>
            <a:r>
              <a:rPr lang="de-DE" dirty="0" smtClean="0"/>
              <a:t>31</a:t>
            </a:r>
            <a:r>
              <a:rPr lang="en-US" dirty="0" smtClean="0"/>
              <a:t>36</a:t>
            </a:r>
            <a:r>
              <a:rPr lang="de-DE" dirty="0" smtClean="0"/>
              <a:t> </a:t>
            </a:r>
            <a:r>
              <a:rPr lang="en-US" dirty="0"/>
              <a:t>Professional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836712"/>
            <a:ext cx="619268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3"/>
              </a:buBlip>
            </a:pPr>
            <a:r>
              <a:rPr lang="en-US" sz="1100" dirty="0" smtClean="0"/>
              <a:t>Very </a:t>
            </a:r>
            <a:r>
              <a:rPr lang="en-US" sz="1100" dirty="0"/>
              <a:t>lightweight but extremely durable and </a:t>
            </a:r>
            <a:r>
              <a:rPr lang="en-US" sz="1100" dirty="0" smtClean="0"/>
              <a:t>reliable.</a:t>
            </a:r>
            <a:endParaRPr lang="en-US" sz="1100" dirty="0"/>
          </a:p>
          <a:p>
            <a:pPr marL="285750" indent="-285750">
              <a:buBlip>
                <a:blip r:embed="rId3"/>
              </a:buBlip>
            </a:pPr>
            <a:r>
              <a:rPr lang="en-US" sz="1100" dirty="0" smtClean="0"/>
              <a:t>Easy </a:t>
            </a:r>
            <a:r>
              <a:rPr lang="en-US" sz="1100" dirty="0"/>
              <a:t>to adjust and provides high level of </a:t>
            </a:r>
            <a:r>
              <a:rPr lang="en-US" sz="1100" dirty="0" smtClean="0"/>
              <a:t>comfort.</a:t>
            </a:r>
            <a:endParaRPr lang="en-US" sz="1100" dirty="0"/>
          </a:p>
          <a:p>
            <a:pPr marL="285750" indent="-285750">
              <a:buBlip>
                <a:blip r:embed="rId3"/>
              </a:buBlip>
            </a:pPr>
            <a:r>
              <a:rPr lang="en-US" sz="1100" dirty="0" smtClean="0"/>
              <a:t>Unilaterally ascendable.</a:t>
            </a:r>
            <a:endParaRPr lang="en-US" sz="1100" dirty="0"/>
          </a:p>
          <a:p>
            <a:pPr marL="285750" indent="-285750">
              <a:buBlip>
                <a:blip r:embed="rId3"/>
              </a:buBlip>
            </a:pPr>
            <a:r>
              <a:rPr lang="en-US" sz="1100" dirty="0"/>
              <a:t>S</a:t>
            </a:r>
            <a:r>
              <a:rPr lang="en-US" sz="1100" dirty="0" smtClean="0"/>
              <a:t>teps </a:t>
            </a:r>
            <a:r>
              <a:rPr lang="en-US" sz="1100" dirty="0"/>
              <a:t>and stiles are made from reinforced extruded aluminium </a:t>
            </a:r>
            <a:r>
              <a:rPr lang="en-US" sz="1100" dirty="0" smtClean="0"/>
              <a:t>profiles.</a:t>
            </a:r>
            <a:endParaRPr lang="en-US" sz="1100" dirty="0"/>
          </a:p>
          <a:p>
            <a:pPr marL="285750" indent="-285750">
              <a:buBlip>
                <a:blip r:embed="rId3"/>
              </a:buBlip>
            </a:pPr>
            <a:r>
              <a:rPr lang="en-US" sz="1100" dirty="0" smtClean="0"/>
              <a:t>Wide </a:t>
            </a:r>
            <a:r>
              <a:rPr lang="en-US" sz="1100" dirty="0"/>
              <a:t>steps with a depth of 80 </a:t>
            </a:r>
            <a:r>
              <a:rPr lang="en-US" sz="1100" dirty="0" smtClean="0"/>
              <a:t>mm.</a:t>
            </a:r>
            <a:endParaRPr lang="en-US" sz="1100" dirty="0"/>
          </a:p>
          <a:p>
            <a:pPr marL="285750" indent="-285750">
              <a:buBlip>
                <a:blip r:embed="rId3"/>
              </a:buBlip>
            </a:pPr>
            <a:r>
              <a:rPr lang="en-US" sz="1100" dirty="0" smtClean="0"/>
              <a:t>Rifled </a:t>
            </a:r>
            <a:r>
              <a:rPr lang="en-US" sz="1100" dirty="0"/>
              <a:t>surface of steps for maximum safety when ascending the </a:t>
            </a:r>
            <a:r>
              <a:rPr lang="en-US" sz="1100" dirty="0" smtClean="0"/>
              <a:t>ladder.</a:t>
            </a:r>
            <a:endParaRPr lang="en-US" sz="1100" dirty="0"/>
          </a:p>
          <a:p>
            <a:pPr marL="285750" indent="-285750">
              <a:buBlip>
                <a:blip r:embed="rId3"/>
              </a:buBlip>
            </a:pPr>
            <a:r>
              <a:rPr lang="en-US" sz="1100" dirty="0" smtClean="0"/>
              <a:t>Sturdy </a:t>
            </a:r>
            <a:r>
              <a:rPr lang="en-US" sz="1100" dirty="0"/>
              <a:t>six-times riveted step/side rail connection for more </a:t>
            </a:r>
            <a:r>
              <a:rPr lang="en-US" sz="1100" dirty="0" smtClean="0"/>
              <a:t>stability.</a:t>
            </a:r>
            <a:endParaRPr lang="en-US" sz="1100" dirty="0"/>
          </a:p>
          <a:p>
            <a:pPr marL="285750" indent="-285750">
              <a:buBlip>
                <a:blip r:embed="rId3"/>
              </a:buBlip>
            </a:pPr>
            <a:r>
              <a:rPr lang="en-US" sz="1100" dirty="0" smtClean="0"/>
              <a:t>Safe </a:t>
            </a:r>
            <a:r>
              <a:rPr lang="en-US" sz="1100" dirty="0"/>
              <a:t>folding rifled aluminum platform 300×270 </a:t>
            </a:r>
            <a:r>
              <a:rPr lang="en-US" sz="1100" dirty="0" smtClean="0"/>
              <a:t>mm.</a:t>
            </a:r>
            <a:endParaRPr lang="en-US" sz="1100" dirty="0"/>
          </a:p>
          <a:p>
            <a:pPr marL="285750" indent="-285750">
              <a:buBlip>
                <a:blip r:embed="rId3"/>
              </a:buBlip>
            </a:pPr>
            <a:r>
              <a:rPr lang="en-US" sz="1100" dirty="0"/>
              <a:t>T</a:t>
            </a:r>
            <a:r>
              <a:rPr lang="en-US" sz="1100" dirty="0" smtClean="0"/>
              <a:t>here </a:t>
            </a:r>
            <a:r>
              <a:rPr lang="en-US" sz="1100" dirty="0"/>
              <a:t>is a seat place on the supporting </a:t>
            </a:r>
            <a:r>
              <a:rPr lang="en-US" sz="1100" dirty="0" smtClean="0"/>
              <a:t>leg.</a:t>
            </a:r>
            <a:endParaRPr lang="en-US" sz="1100" dirty="0"/>
          </a:p>
          <a:p>
            <a:pPr marL="285750" indent="-285750">
              <a:buBlip>
                <a:blip r:embed="rId3"/>
              </a:buBlip>
            </a:pPr>
            <a:r>
              <a:rPr lang="en-US" sz="1100" dirty="0"/>
              <a:t>800 mm safety </a:t>
            </a:r>
            <a:r>
              <a:rPr lang="en-US" sz="1100" dirty="0" smtClean="0"/>
              <a:t>barrier.</a:t>
            </a:r>
            <a:endParaRPr lang="en-US" sz="1100" dirty="0"/>
          </a:p>
          <a:p>
            <a:pPr marL="285750" indent="-285750">
              <a:buBlip>
                <a:blip r:embed="rId3"/>
              </a:buBlip>
            </a:pPr>
            <a:r>
              <a:rPr lang="en-US" sz="1100" dirty="0" smtClean="0"/>
              <a:t>Rigid </a:t>
            </a:r>
            <a:r>
              <a:rPr lang="en-US" sz="1100" dirty="0"/>
              <a:t>metal ties provide a secure fixation in the working </a:t>
            </a:r>
            <a:r>
              <a:rPr lang="en-US" sz="1100" dirty="0" smtClean="0"/>
              <a:t>position.</a:t>
            </a:r>
            <a:endParaRPr lang="en-US" sz="1100" dirty="0"/>
          </a:p>
          <a:p>
            <a:pPr marL="285750" indent="-285750">
              <a:buBlip>
                <a:blip r:embed="rId3"/>
              </a:buBlip>
            </a:pPr>
            <a:r>
              <a:rPr lang="en-US" sz="1100" dirty="0" smtClean="0"/>
              <a:t>Firm </a:t>
            </a:r>
            <a:r>
              <a:rPr lang="en-US" sz="1100" dirty="0"/>
              <a:t>positioning thanks to steady plastic end </a:t>
            </a:r>
            <a:r>
              <a:rPr lang="en-US" sz="1100" dirty="0" smtClean="0"/>
              <a:t>caps.</a:t>
            </a:r>
            <a:endParaRPr lang="en-US" sz="1100" dirty="0"/>
          </a:p>
          <a:p>
            <a:pPr marL="285750" indent="-285750">
              <a:buBlip>
                <a:blip r:embed="rId3"/>
              </a:buBlip>
            </a:pPr>
            <a:r>
              <a:rPr lang="en-US" sz="1100" dirty="0" smtClean="0"/>
              <a:t>Optimised </a:t>
            </a:r>
            <a:r>
              <a:rPr lang="en-US" sz="1100" dirty="0"/>
              <a:t>transport dimensions for storage and </a:t>
            </a:r>
            <a:r>
              <a:rPr lang="en-US" sz="1100" dirty="0" smtClean="0"/>
              <a:t>transportation.</a:t>
            </a:r>
            <a:endParaRPr lang="en-US" sz="1100" dirty="0"/>
          </a:p>
          <a:p>
            <a:pPr marL="285750" indent="-285750">
              <a:buBlip>
                <a:blip r:embed="rId3"/>
              </a:buBlip>
            </a:pPr>
            <a:r>
              <a:rPr lang="en-US" sz="1100" dirty="0" smtClean="0"/>
              <a:t>Practicallity </a:t>
            </a:r>
            <a:r>
              <a:rPr lang="en-US" sz="1100" dirty="0"/>
              <a:t>and attention to each component guarantee safe work at any required </a:t>
            </a:r>
            <a:r>
              <a:rPr lang="en-US" sz="1100" dirty="0" smtClean="0"/>
              <a:t>height.</a:t>
            </a:r>
            <a:endParaRPr lang="de-DE" sz="1100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14048"/>
            <a:ext cx="75045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 descr="https://zavodnv.ru/media/items/ae/6a/61/6f/43e9dbc2d3ccadaa6eb55f1414a3e41a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908720"/>
            <a:ext cx="1377678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7122962"/>
              </p:ext>
            </p:extLst>
          </p:nvPr>
        </p:nvGraphicFramePr>
        <p:xfrm>
          <a:off x="1475653" y="3356992"/>
          <a:ext cx="5812211" cy="1823085"/>
        </p:xfrm>
        <a:graphic>
          <a:graphicData uri="http://schemas.openxmlformats.org/drawingml/2006/table">
            <a:tbl>
              <a:tblPr/>
              <a:tblGrid>
                <a:gridCol w="804767"/>
                <a:gridCol w="491756"/>
                <a:gridCol w="370287"/>
                <a:gridCol w="368504"/>
                <a:gridCol w="372067"/>
                <a:gridCol w="372067"/>
                <a:gridCol w="370287"/>
                <a:gridCol w="370287"/>
                <a:gridCol w="370287"/>
                <a:gridCol w="370287"/>
                <a:gridCol w="816289"/>
                <a:gridCol w="735326"/>
              </a:tblGrid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SKU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Steps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C,</a:t>
                      </a:r>
                      <a:r>
                        <a:rPr 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С*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</a:t>
                      </a:r>
                      <a:r>
                        <a:rPr 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F,</a:t>
                      </a:r>
                      <a:r>
                        <a:rPr 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G,</a:t>
                      </a:r>
                      <a:r>
                        <a:rPr 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Volume</a:t>
                      </a:r>
                      <a:r>
                        <a:rPr lang="ru-RU" sz="900" b="1" dirty="0" smtClean="0"/>
                        <a:t>,</a:t>
                      </a:r>
                      <a:r>
                        <a:rPr lang="ru-RU" sz="900" b="1" baseline="0" dirty="0" smtClean="0"/>
                        <a:t> </a:t>
                      </a:r>
                      <a:r>
                        <a:rPr lang="en-US" sz="900" b="1" baseline="0" dirty="0" smtClean="0"/>
                        <a:t>m3</a:t>
                      </a:r>
                      <a:endParaRPr lang="ru-RU" sz="9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Weight, kg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3136104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0,129375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3136105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0,139825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3136106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0,1775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3136107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0,2145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3136108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0,2585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3136109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0,300675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3136110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0,351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3136111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1х1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0,39835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3136112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1х1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0,448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1" name="Picture 4" descr="C:\Users\igolovchansky\Downloads\scaffolds plant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229826"/>
            <a:ext cx="1556577" cy="49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5868144" y="6305569"/>
            <a:ext cx="16561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Proxima Nova" panose="020B0604020202020204" charset="0"/>
              </a:rPr>
              <a:t>zavodnv.ru/</a:t>
            </a:r>
            <a:r>
              <a:rPr lang="en-US" sz="1600" b="1" dirty="0" err="1" smtClean="0">
                <a:solidFill>
                  <a:srgbClr val="FF0000"/>
                </a:solidFill>
                <a:latin typeface="Proxima Nova" panose="020B0604020202020204" charset="0"/>
              </a:rPr>
              <a:t>en</a:t>
            </a:r>
            <a:endParaRPr lang="ru-RU" sz="1600" dirty="0"/>
          </a:p>
        </p:txBody>
      </p:sp>
      <p:pic>
        <p:nvPicPr>
          <p:cNvPr id="1026" name="Picture 2" descr="Schema: Professional aluminum stepladder with large safety barrier NV 3136 sku 313610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5" y="5227636"/>
            <a:ext cx="5832649" cy="104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Группа 11"/>
          <p:cNvGrpSpPr/>
          <p:nvPr/>
        </p:nvGrpSpPr>
        <p:grpSpPr>
          <a:xfrm>
            <a:off x="395536" y="260648"/>
            <a:ext cx="1872208" cy="504056"/>
            <a:chOff x="6876256" y="260648"/>
            <a:chExt cx="1872208" cy="504056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6256" y="447460"/>
              <a:ext cx="1800200" cy="317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Овал 15"/>
            <p:cNvSpPr/>
            <p:nvPr/>
          </p:nvSpPr>
          <p:spPr>
            <a:xfrm>
              <a:off x="8532440" y="260648"/>
              <a:ext cx="216024" cy="216024"/>
            </a:xfrm>
            <a:prstGeom prst="ellipse">
              <a:avLst/>
            </a:prstGeom>
            <a:noFill/>
            <a:ln w="38100">
              <a:solidFill>
                <a:srgbClr val="E635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rgbClr val="E6352F"/>
                  </a:solidFill>
                </a:rPr>
                <a:t>R</a:t>
              </a:r>
              <a:endParaRPr lang="ru-RU" b="1" dirty="0">
                <a:solidFill>
                  <a:srgbClr val="E6352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81997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95736" y="476672"/>
            <a:ext cx="67687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/>
              <a:t>Stepladder with large safety barrier 800 mm </a:t>
            </a:r>
            <a:r>
              <a:rPr lang="en-US" sz="1600" dirty="0" smtClean="0"/>
              <a:t>anodizing VIRA 3136A </a:t>
            </a:r>
            <a:r>
              <a:rPr lang="en-US" sz="1600" dirty="0"/>
              <a:t>Professional </a:t>
            </a:r>
            <a:endParaRPr lang="en-US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908720"/>
            <a:ext cx="596713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3"/>
              </a:buBlip>
            </a:pPr>
            <a:r>
              <a:rPr lang="en-US" sz="1100" dirty="0" smtClean="0"/>
              <a:t>Anodizing </a:t>
            </a:r>
            <a:r>
              <a:rPr lang="en-US" sz="1100" dirty="0"/>
              <a:t>to protect hands, clothing and contact surfaces from marks and to facilitate care.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100" dirty="0"/>
              <a:t>Suitable for clean work.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100" dirty="0" smtClean="0"/>
              <a:t>Very </a:t>
            </a:r>
            <a:r>
              <a:rPr lang="en-US" sz="1100" dirty="0"/>
              <a:t>lightweight but extremely durable and reliable.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100" dirty="0"/>
              <a:t>Easy to adjust and provides high level of comfort.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100" dirty="0"/>
              <a:t>Unilaterally ascendable.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100" dirty="0"/>
              <a:t>Steps and stiles are made from reinforced extruded aluminium profiles.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100" dirty="0"/>
              <a:t>Wide steps with a depth of 80 mm.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100" dirty="0"/>
              <a:t>Rifled surface of steps for maximum safety when ascending the ladder.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100" dirty="0"/>
              <a:t>Sturdy six-times riveted step/side rail connection for more stability.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100" dirty="0"/>
              <a:t>Safe folding rifled aluminum platform 300×270 mm.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100" dirty="0"/>
              <a:t>There is a seat place on the supporting leg.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100" dirty="0"/>
              <a:t>800 mm safety barrier.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100" dirty="0"/>
              <a:t>Rigid metal ties provide a secure fixation in the working position.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100" dirty="0"/>
              <a:t>Firm positioning thanks to steady plastic end caps.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100" dirty="0"/>
              <a:t>Optimised transport dimensions for storage and transportation.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100" dirty="0"/>
              <a:t>Practicallity and attention to each component guarantee safe work at any required height.</a:t>
            </a:r>
            <a:endParaRPr lang="en-US" sz="1100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14048"/>
            <a:ext cx="75045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 descr="https://zavodnv.ru/media/items/ae/6a/61/6f/43e9dbc2d3ccadaa6eb55f1414a3e41a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0786" y="1484784"/>
            <a:ext cx="1377678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5950239"/>
              </p:ext>
            </p:extLst>
          </p:nvPr>
        </p:nvGraphicFramePr>
        <p:xfrm>
          <a:off x="1475656" y="3676876"/>
          <a:ext cx="5812211" cy="1823085"/>
        </p:xfrm>
        <a:graphic>
          <a:graphicData uri="http://schemas.openxmlformats.org/drawingml/2006/table">
            <a:tbl>
              <a:tblPr/>
              <a:tblGrid>
                <a:gridCol w="804767"/>
                <a:gridCol w="491756"/>
                <a:gridCol w="370287"/>
                <a:gridCol w="368504"/>
                <a:gridCol w="372067"/>
                <a:gridCol w="372067"/>
                <a:gridCol w="370287"/>
                <a:gridCol w="370287"/>
                <a:gridCol w="370287"/>
                <a:gridCol w="370287"/>
                <a:gridCol w="816289"/>
                <a:gridCol w="735326"/>
              </a:tblGrid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SKU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Steps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C,</a:t>
                      </a:r>
                      <a:r>
                        <a:rPr 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С*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</a:t>
                      </a:r>
                      <a:r>
                        <a:rPr 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F,</a:t>
                      </a:r>
                      <a:r>
                        <a:rPr 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G,</a:t>
                      </a:r>
                      <a:r>
                        <a:rPr 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Volume</a:t>
                      </a:r>
                      <a:r>
                        <a:rPr lang="ru-RU" sz="900" b="1" dirty="0" smtClean="0"/>
                        <a:t>,</a:t>
                      </a:r>
                      <a:r>
                        <a:rPr lang="ru-RU" sz="900" b="1" baseline="0" dirty="0" smtClean="0"/>
                        <a:t> </a:t>
                      </a:r>
                      <a:r>
                        <a:rPr lang="en-US" sz="900" b="1" baseline="0" dirty="0" smtClean="0"/>
                        <a:t>m3</a:t>
                      </a:r>
                      <a:endParaRPr lang="ru-RU" sz="9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Weight, kg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3136104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0,129375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3136105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0,139825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3136106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0,1775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3136107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0,2145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3136108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0,2585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3136109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0,300675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3136110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0,351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3136111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1х1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0,39835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3136112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1х1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0,448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" name="Picture 4" descr="C:\Users\igolovchansky\Downloads\scaffolds plant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229826"/>
            <a:ext cx="1556577" cy="49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868144" y="6305569"/>
            <a:ext cx="16561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Proxima Nova" panose="020B0604020202020204" charset="0"/>
              </a:rPr>
              <a:t>zavodnv.ru/</a:t>
            </a:r>
            <a:r>
              <a:rPr lang="en-US" sz="1600" b="1" dirty="0" err="1" smtClean="0">
                <a:solidFill>
                  <a:srgbClr val="FF0000"/>
                </a:solidFill>
                <a:latin typeface="Proxima Nova" panose="020B0604020202020204" charset="0"/>
              </a:rPr>
              <a:t>en</a:t>
            </a:r>
            <a:endParaRPr lang="ru-RU" sz="1600" dirty="0"/>
          </a:p>
        </p:txBody>
      </p:sp>
      <p:pic>
        <p:nvPicPr>
          <p:cNvPr id="12" name="Picture 2" descr="Schema: Professional aluminum stepladder with large safety barrier NV 3136 sku 313610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5" y="5550808"/>
            <a:ext cx="5832649" cy="104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Группа 13"/>
          <p:cNvGrpSpPr/>
          <p:nvPr/>
        </p:nvGrpSpPr>
        <p:grpSpPr>
          <a:xfrm>
            <a:off x="395536" y="260648"/>
            <a:ext cx="1872208" cy="504056"/>
            <a:chOff x="6876256" y="260648"/>
            <a:chExt cx="1872208" cy="504056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6256" y="447460"/>
              <a:ext cx="1800200" cy="317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Овал 15"/>
            <p:cNvSpPr/>
            <p:nvPr/>
          </p:nvSpPr>
          <p:spPr>
            <a:xfrm>
              <a:off x="8532440" y="260648"/>
              <a:ext cx="216024" cy="216024"/>
            </a:xfrm>
            <a:prstGeom prst="ellipse">
              <a:avLst/>
            </a:prstGeom>
            <a:noFill/>
            <a:ln w="38100">
              <a:solidFill>
                <a:srgbClr val="E635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rgbClr val="E6352F"/>
                  </a:solidFill>
                </a:rPr>
                <a:t>R</a:t>
              </a:r>
              <a:endParaRPr lang="ru-RU" b="1" dirty="0">
                <a:solidFill>
                  <a:srgbClr val="E6352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68086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67744" y="467380"/>
            <a:ext cx="6480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Aluminium </a:t>
            </a:r>
            <a:r>
              <a:rPr lang="en-US" dirty="0" smtClean="0"/>
              <a:t>stepladder </a:t>
            </a:r>
            <a:r>
              <a:rPr lang="en-US" dirty="0"/>
              <a:t>with the storage </a:t>
            </a:r>
            <a:r>
              <a:rPr lang="en-US" dirty="0" smtClean="0"/>
              <a:t>tray VIRA </a:t>
            </a:r>
            <a:r>
              <a:rPr lang="de-DE" dirty="0" smtClean="0"/>
              <a:t>31</a:t>
            </a:r>
            <a:r>
              <a:rPr lang="en-US" dirty="0" smtClean="0"/>
              <a:t>50</a:t>
            </a:r>
            <a:r>
              <a:rPr lang="de-DE" dirty="0" smtClean="0"/>
              <a:t> </a:t>
            </a:r>
            <a:r>
              <a:rPr lang="en-US" dirty="0" smtClean="0"/>
              <a:t>Professional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980728"/>
            <a:ext cx="6192688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3"/>
              </a:buBlip>
            </a:pPr>
            <a:r>
              <a:rPr lang="en-US" sz="1100" dirty="0" smtClean="0"/>
              <a:t>The </a:t>
            </a:r>
            <a:r>
              <a:rPr lang="en-US" sz="1100" dirty="0"/>
              <a:t>stepladder is equipped with a roomy storage tray for tools and </a:t>
            </a:r>
            <a:r>
              <a:rPr lang="en-US" sz="1100" dirty="0" smtClean="0"/>
              <a:t>stuff.</a:t>
            </a:r>
            <a:endParaRPr lang="en-US" sz="1100" dirty="0"/>
          </a:p>
          <a:p>
            <a:pPr marL="285750" indent="-285750">
              <a:buBlip>
                <a:blip r:embed="rId3"/>
              </a:buBlip>
            </a:pPr>
            <a:r>
              <a:rPr lang="en-US" sz="1100" dirty="0" smtClean="0"/>
              <a:t>Very </a:t>
            </a:r>
            <a:r>
              <a:rPr lang="en-US" sz="1100" dirty="0"/>
              <a:t>lightweight but extremely durable and </a:t>
            </a:r>
            <a:r>
              <a:rPr lang="en-US" sz="1100" dirty="0" smtClean="0"/>
              <a:t>reliable.</a:t>
            </a:r>
            <a:endParaRPr lang="en-US" sz="1100" dirty="0"/>
          </a:p>
          <a:p>
            <a:pPr marL="285750" indent="-285750">
              <a:buBlip>
                <a:blip r:embed="rId3"/>
              </a:buBlip>
            </a:pPr>
            <a:r>
              <a:rPr lang="en-US" sz="1100" dirty="0" smtClean="0"/>
              <a:t>It </a:t>
            </a:r>
            <a:r>
              <a:rPr lang="en-US" sz="1100" dirty="0"/>
              <a:t>is easy to adjust and provides high level of </a:t>
            </a:r>
            <a:r>
              <a:rPr lang="en-US" sz="1100" dirty="0" smtClean="0"/>
              <a:t>comfort.</a:t>
            </a:r>
            <a:endParaRPr lang="en-US" sz="1100" dirty="0"/>
          </a:p>
          <a:p>
            <a:pPr marL="285750" indent="-285750">
              <a:buBlip>
                <a:blip r:embed="rId3"/>
              </a:buBlip>
            </a:pPr>
            <a:r>
              <a:rPr lang="en-US" sz="1100" dirty="0" smtClean="0"/>
              <a:t>Steps </a:t>
            </a:r>
            <a:r>
              <a:rPr lang="en-US" sz="1100" dirty="0"/>
              <a:t>and stiles made from reinforced extruded aluminium </a:t>
            </a:r>
            <a:r>
              <a:rPr lang="en-US" sz="1100" dirty="0" smtClean="0"/>
              <a:t>profiles.</a:t>
            </a:r>
            <a:endParaRPr lang="en-US" sz="1100" dirty="0"/>
          </a:p>
          <a:p>
            <a:pPr marL="285750" indent="-285750">
              <a:buBlip>
                <a:blip r:embed="rId3"/>
              </a:buBlip>
            </a:pPr>
            <a:r>
              <a:rPr lang="en-US" sz="1100" dirty="0"/>
              <a:t>80 mm deep wide steps with the extended </a:t>
            </a:r>
            <a:r>
              <a:rPr lang="en-US" sz="1100" dirty="0" smtClean="0"/>
              <a:t>thickness.</a:t>
            </a:r>
            <a:endParaRPr lang="en-US" sz="1100" dirty="0"/>
          </a:p>
          <a:p>
            <a:pPr marL="285750" indent="-285750">
              <a:buBlip>
                <a:blip r:embed="rId3"/>
              </a:buBlip>
            </a:pPr>
            <a:r>
              <a:rPr lang="en-US" sz="1100" dirty="0" smtClean="0"/>
              <a:t>Rifled </a:t>
            </a:r>
            <a:r>
              <a:rPr lang="en-US" sz="1100" dirty="0"/>
              <a:t>surface of the steps for maximum safety when ascending the </a:t>
            </a:r>
            <a:r>
              <a:rPr lang="en-US" sz="1100" dirty="0" smtClean="0"/>
              <a:t>ladder.</a:t>
            </a:r>
            <a:endParaRPr lang="en-US" sz="1100" dirty="0"/>
          </a:p>
          <a:p>
            <a:pPr marL="285750" indent="-285750">
              <a:buBlip>
                <a:blip r:embed="rId3"/>
              </a:buBlip>
            </a:pPr>
            <a:r>
              <a:rPr lang="en-US" sz="1100" dirty="0" smtClean="0"/>
              <a:t>Sturdy </a:t>
            </a:r>
            <a:r>
              <a:rPr lang="en-US" sz="1100" dirty="0"/>
              <a:t>six-times riveted step/side rail connection for more </a:t>
            </a:r>
            <a:r>
              <a:rPr lang="en-US" sz="1100" dirty="0" smtClean="0"/>
              <a:t>stability.</a:t>
            </a:r>
            <a:endParaRPr lang="en-US" sz="1100" dirty="0"/>
          </a:p>
          <a:p>
            <a:pPr marL="285750" indent="-285750">
              <a:buBlip>
                <a:blip r:embed="rId3"/>
              </a:buBlip>
            </a:pPr>
            <a:r>
              <a:rPr lang="en-US" sz="1100" dirty="0" smtClean="0"/>
              <a:t>Powder-coated </a:t>
            </a:r>
            <a:r>
              <a:rPr lang="en-US" sz="1100" dirty="0"/>
              <a:t>rifled standing </a:t>
            </a:r>
            <a:r>
              <a:rPr lang="en-US" sz="1100" dirty="0" smtClean="0"/>
              <a:t>platform.</a:t>
            </a:r>
            <a:endParaRPr lang="en-US" sz="1100" dirty="0"/>
          </a:p>
          <a:p>
            <a:pPr marL="285750" indent="-285750">
              <a:buBlip>
                <a:blip r:embed="rId3"/>
              </a:buBlip>
            </a:pPr>
            <a:r>
              <a:rPr lang="en-US" sz="1100" dirty="0"/>
              <a:t>600 mm safety </a:t>
            </a:r>
            <a:r>
              <a:rPr lang="en-US" sz="1100" dirty="0" smtClean="0"/>
              <a:t>barrier.</a:t>
            </a:r>
            <a:endParaRPr lang="en-US" sz="1100" dirty="0"/>
          </a:p>
          <a:p>
            <a:pPr marL="285750" indent="-285750">
              <a:buBlip>
                <a:blip r:embed="rId3"/>
              </a:buBlip>
            </a:pPr>
            <a:r>
              <a:rPr lang="en-US" sz="1100" dirty="0" smtClean="0"/>
              <a:t>High-strength belts.</a:t>
            </a:r>
            <a:endParaRPr lang="en-US" sz="1100" dirty="0"/>
          </a:p>
          <a:p>
            <a:pPr marL="285750" indent="-285750">
              <a:buBlip>
                <a:blip r:embed="rId3"/>
              </a:buBlip>
            </a:pPr>
            <a:r>
              <a:rPr lang="en-US" sz="1100" dirty="0" smtClean="0"/>
              <a:t>Firm </a:t>
            </a:r>
            <a:r>
              <a:rPr lang="en-US" sz="1100" dirty="0"/>
              <a:t>positioning thanks to steady plastic end </a:t>
            </a:r>
            <a:r>
              <a:rPr lang="en-US" sz="1100" dirty="0" smtClean="0"/>
              <a:t>caps.</a:t>
            </a:r>
            <a:endParaRPr lang="en-US" sz="1100" dirty="0"/>
          </a:p>
          <a:p>
            <a:pPr marL="285750" indent="-285750">
              <a:buBlip>
                <a:blip r:embed="rId3"/>
              </a:buBlip>
            </a:pPr>
            <a:r>
              <a:rPr lang="en-US" sz="1100" dirty="0" smtClean="0"/>
              <a:t>Optimised </a:t>
            </a:r>
            <a:r>
              <a:rPr lang="en-US" sz="1100" dirty="0"/>
              <a:t>transport dimensions for storage and </a:t>
            </a:r>
            <a:r>
              <a:rPr lang="en-US" sz="1100" dirty="0" smtClean="0"/>
              <a:t>transportation.</a:t>
            </a:r>
            <a:endParaRPr lang="en-US" sz="1100" dirty="0"/>
          </a:p>
          <a:p>
            <a:pPr marL="285750" indent="-285750">
              <a:buBlip>
                <a:blip r:embed="rId3"/>
              </a:buBlip>
            </a:pPr>
            <a:r>
              <a:rPr lang="en-US" sz="1100" dirty="0" smtClean="0"/>
              <a:t>Practicality </a:t>
            </a:r>
            <a:r>
              <a:rPr lang="en-US" sz="1100" dirty="0"/>
              <a:t>and attention to every component guarantee safe work at any required </a:t>
            </a:r>
            <a:r>
              <a:rPr lang="en-US" sz="1100" dirty="0" smtClean="0"/>
              <a:t>height.</a:t>
            </a:r>
            <a:endParaRPr lang="de-DE" sz="1100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14048"/>
            <a:ext cx="75045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 descr="https://zavodnv.ru/media/category/2015/12/15/31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124744"/>
            <a:ext cx="1596651" cy="381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Схема: Стремянка алюминиевая с лотком-органайзером профессиональная NV 3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876" y="4669697"/>
            <a:ext cx="5259372" cy="1356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2326771"/>
              </p:ext>
            </p:extLst>
          </p:nvPr>
        </p:nvGraphicFramePr>
        <p:xfrm>
          <a:off x="1526879" y="3350999"/>
          <a:ext cx="4892366" cy="1291590"/>
        </p:xfrm>
        <a:graphic>
          <a:graphicData uri="http://schemas.openxmlformats.org/drawingml/2006/table">
            <a:tbl>
              <a:tblPr/>
              <a:tblGrid>
                <a:gridCol w="600324"/>
                <a:gridCol w="575124"/>
                <a:gridCol w="433061"/>
                <a:gridCol w="430976"/>
                <a:gridCol w="435144"/>
                <a:gridCol w="433061"/>
                <a:gridCol w="433061"/>
                <a:gridCol w="816289"/>
                <a:gridCol w="735326"/>
              </a:tblGrid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SKU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Steps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C, 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Volume</a:t>
                      </a:r>
                      <a:r>
                        <a:rPr lang="ru-RU" sz="900" b="1" dirty="0" smtClean="0"/>
                        <a:t>,</a:t>
                      </a:r>
                      <a:r>
                        <a:rPr lang="ru-RU" sz="900" b="1" baseline="0" dirty="0" smtClean="0"/>
                        <a:t> </a:t>
                      </a:r>
                      <a:r>
                        <a:rPr lang="en-US" sz="900" b="1" baseline="0" dirty="0" smtClean="0"/>
                        <a:t>m3</a:t>
                      </a:r>
                      <a:endParaRPr lang="ru-RU" sz="9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Weight, kg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3150103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0,068275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3150104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0,084938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3150105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0,103861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3150106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0,123215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3150107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0,146609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3150108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0,170764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1" name="Picture 4" descr="C:\Users\igolovchansky\Downloads\scaffolds plant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229826"/>
            <a:ext cx="1556577" cy="49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5868144" y="6305569"/>
            <a:ext cx="16561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Proxima Nova" panose="020B0604020202020204" charset="0"/>
              </a:rPr>
              <a:t>zavodnv.ru/</a:t>
            </a:r>
            <a:r>
              <a:rPr lang="en-US" sz="1600" b="1" dirty="0" err="1" smtClean="0">
                <a:solidFill>
                  <a:srgbClr val="FF0000"/>
                </a:solidFill>
                <a:latin typeface="Proxima Nova" panose="020B0604020202020204" charset="0"/>
              </a:rPr>
              <a:t>en</a:t>
            </a:r>
            <a:endParaRPr lang="ru-RU" sz="1600" dirty="0"/>
          </a:p>
        </p:txBody>
      </p:sp>
      <p:grpSp>
        <p:nvGrpSpPr>
          <p:cNvPr id="12" name="Группа 11"/>
          <p:cNvGrpSpPr/>
          <p:nvPr/>
        </p:nvGrpSpPr>
        <p:grpSpPr>
          <a:xfrm>
            <a:off x="395536" y="260648"/>
            <a:ext cx="1872208" cy="504056"/>
            <a:chOff x="6876256" y="260648"/>
            <a:chExt cx="1872208" cy="504056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6256" y="447460"/>
              <a:ext cx="1800200" cy="317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Овал 15"/>
            <p:cNvSpPr/>
            <p:nvPr/>
          </p:nvSpPr>
          <p:spPr>
            <a:xfrm>
              <a:off x="8532440" y="260648"/>
              <a:ext cx="216024" cy="216024"/>
            </a:xfrm>
            <a:prstGeom prst="ellipse">
              <a:avLst/>
            </a:prstGeom>
            <a:noFill/>
            <a:ln w="38100">
              <a:solidFill>
                <a:srgbClr val="E635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rgbClr val="E6352F"/>
                  </a:solidFill>
                </a:rPr>
                <a:t>R</a:t>
              </a:r>
              <a:endParaRPr lang="ru-RU" b="1" dirty="0">
                <a:solidFill>
                  <a:srgbClr val="E6352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14236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55776" y="476672"/>
            <a:ext cx="61926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/>
              <a:t>Aluminium stepladder </a:t>
            </a:r>
            <a:r>
              <a:rPr lang="en-US" dirty="0" smtClean="0"/>
              <a:t>with </a:t>
            </a:r>
            <a:r>
              <a:rPr lang="en-US" dirty="0"/>
              <a:t>the storage tray</a:t>
            </a:r>
            <a:r>
              <a:rPr lang="de-DE" dirty="0" smtClean="0"/>
              <a:t> VIRA </a:t>
            </a:r>
            <a:r>
              <a:rPr lang="ru-RU" dirty="0" smtClean="0"/>
              <a:t>5</a:t>
            </a:r>
            <a:r>
              <a:rPr lang="de-DE" dirty="0" smtClean="0"/>
              <a:t>1</a:t>
            </a:r>
            <a:r>
              <a:rPr lang="en-US" dirty="0"/>
              <a:t>1</a:t>
            </a:r>
            <a:r>
              <a:rPr lang="ru-RU" dirty="0" smtClean="0"/>
              <a:t>0</a:t>
            </a:r>
            <a:r>
              <a:rPr lang="de-DE" dirty="0" smtClean="0"/>
              <a:t> </a:t>
            </a:r>
            <a:r>
              <a:rPr lang="en-US" dirty="0" smtClean="0"/>
              <a:t>Industrial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908720"/>
            <a:ext cx="590465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Equipped </a:t>
            </a:r>
            <a:r>
              <a:rPr lang="en-US" sz="1400" dirty="0"/>
              <a:t>with roomy storage tray for tools and </a:t>
            </a:r>
            <a:r>
              <a:rPr lang="en-US" sz="1400" dirty="0" smtClean="0"/>
              <a:t>stuff.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Very </a:t>
            </a:r>
            <a:r>
              <a:rPr lang="en-US" sz="1400" dirty="0"/>
              <a:t>lightweight but extremely durable and </a:t>
            </a:r>
            <a:r>
              <a:rPr lang="en-US" sz="1400" dirty="0" smtClean="0"/>
              <a:t>reliable.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Easy </a:t>
            </a:r>
            <a:r>
              <a:rPr lang="en-US" sz="1400" dirty="0"/>
              <a:t>to adjust and provides high level of </a:t>
            </a:r>
            <a:r>
              <a:rPr lang="en-US" sz="1400" dirty="0" smtClean="0"/>
              <a:t>comfort.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Steps </a:t>
            </a:r>
            <a:r>
              <a:rPr lang="en-US" sz="1400" dirty="0"/>
              <a:t>and stiles are made from reinforced extruded aluminium </a:t>
            </a:r>
            <a:r>
              <a:rPr lang="en-US" sz="1400" dirty="0" smtClean="0"/>
              <a:t>profiles.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Wide </a:t>
            </a:r>
            <a:r>
              <a:rPr lang="en-US" sz="1400" dirty="0"/>
              <a:t>steps with depth of 130 </a:t>
            </a:r>
            <a:r>
              <a:rPr lang="en-US" sz="1400" dirty="0" smtClean="0"/>
              <a:t>mm.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Rifled </a:t>
            </a:r>
            <a:r>
              <a:rPr lang="en-US" sz="1400" dirty="0"/>
              <a:t>surface of steps for maximum safety when ascending the </a:t>
            </a:r>
            <a:r>
              <a:rPr lang="en-US" sz="1400" dirty="0" smtClean="0"/>
              <a:t>ladder.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Sturdy </a:t>
            </a:r>
            <a:r>
              <a:rPr lang="en-US" sz="1400" dirty="0"/>
              <a:t>six-time riveted step/side rail connection for more </a:t>
            </a:r>
            <a:r>
              <a:rPr lang="en-US" sz="1400" dirty="0" smtClean="0"/>
              <a:t>stability.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Powder-coated </a:t>
            </a:r>
            <a:r>
              <a:rPr lang="en-US" sz="1400" dirty="0"/>
              <a:t>rifled safe standing platform from galvanized </a:t>
            </a:r>
            <a:r>
              <a:rPr lang="en-US" sz="1400" dirty="0" smtClean="0"/>
              <a:t>steel.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600 mm safety </a:t>
            </a:r>
            <a:r>
              <a:rPr lang="en-US" sz="1400" dirty="0" smtClean="0"/>
              <a:t>barrier.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High-strength belts.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Firm </a:t>
            </a:r>
            <a:r>
              <a:rPr lang="en-US" sz="1400" dirty="0"/>
              <a:t>positioning thanks to steady plastic end </a:t>
            </a:r>
            <a:r>
              <a:rPr lang="en-US" sz="1400" dirty="0" smtClean="0"/>
              <a:t>caps.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Optimised </a:t>
            </a:r>
            <a:r>
              <a:rPr lang="en-US" sz="1400" dirty="0"/>
              <a:t>transport dimensions for storage and </a:t>
            </a:r>
            <a:r>
              <a:rPr lang="en-US" sz="1400" dirty="0" smtClean="0"/>
              <a:t>transportation.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Practicallity </a:t>
            </a:r>
            <a:r>
              <a:rPr lang="en-US" sz="1400" dirty="0"/>
              <a:t>and attention to every component guarantee safe work at any required </a:t>
            </a:r>
            <a:r>
              <a:rPr lang="en-US" sz="1400" dirty="0" smtClean="0"/>
              <a:t>height.</a:t>
            </a:r>
            <a:endParaRPr lang="de-DE" sz="1400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14048"/>
            <a:ext cx="75045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3172145"/>
              </p:ext>
            </p:extLst>
          </p:nvPr>
        </p:nvGraphicFramePr>
        <p:xfrm>
          <a:off x="1650110" y="4077072"/>
          <a:ext cx="5802210" cy="1291590"/>
        </p:xfrm>
        <a:graphic>
          <a:graphicData uri="http://schemas.openxmlformats.org/drawingml/2006/table">
            <a:tbl>
              <a:tblPr/>
              <a:tblGrid>
                <a:gridCol w="723076"/>
                <a:gridCol w="692723"/>
                <a:gridCol w="521611"/>
                <a:gridCol w="519101"/>
                <a:gridCol w="524120"/>
                <a:gridCol w="521611"/>
                <a:gridCol w="521611"/>
                <a:gridCol w="914261"/>
                <a:gridCol w="864096"/>
              </a:tblGrid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SKU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Steps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C, 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Volume</a:t>
                      </a:r>
                      <a:r>
                        <a:rPr lang="ru-RU" sz="900" b="1" dirty="0" smtClean="0"/>
                        <a:t>,</a:t>
                      </a:r>
                      <a:r>
                        <a:rPr lang="ru-RU" sz="900" b="1" baseline="0" dirty="0" smtClean="0"/>
                        <a:t> </a:t>
                      </a:r>
                      <a:r>
                        <a:rPr lang="en-US" sz="900" b="1" baseline="0" dirty="0" smtClean="0"/>
                        <a:t>m3</a:t>
                      </a:r>
                      <a:endParaRPr lang="ru-RU" sz="9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Weight, kg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5110103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0,0693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5110104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0,085958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5110105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0,106709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5110106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0,126126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5110107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0,150322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5110108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0,172498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2292" name="Picture 4" descr="https://zavodnv.ru/media/items/b7/c0/f9/fc/4354ac261a5c944b9dfe2dc4aa626b5d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03" y="980728"/>
            <a:ext cx="1332753" cy="2903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Схема: Стремянка алюминиевая индустриальная NV 51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736" y="5389240"/>
            <a:ext cx="4124400" cy="10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C:\Users\igolovchansky\Downloads\scaffolds plant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229826"/>
            <a:ext cx="1556577" cy="49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5868144" y="6305569"/>
            <a:ext cx="16561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Proxima Nova" panose="020B0604020202020204" charset="0"/>
              </a:rPr>
              <a:t>zavodnv.ru/</a:t>
            </a:r>
            <a:r>
              <a:rPr lang="en-US" sz="1600" b="1" dirty="0" err="1" smtClean="0">
                <a:solidFill>
                  <a:srgbClr val="FF0000"/>
                </a:solidFill>
                <a:latin typeface="Proxima Nova" panose="020B0604020202020204" charset="0"/>
              </a:rPr>
              <a:t>en</a:t>
            </a:r>
            <a:endParaRPr lang="ru-RU" sz="1600" dirty="0"/>
          </a:p>
        </p:txBody>
      </p:sp>
      <p:grpSp>
        <p:nvGrpSpPr>
          <p:cNvPr id="10" name="Группа 9"/>
          <p:cNvGrpSpPr/>
          <p:nvPr/>
        </p:nvGrpSpPr>
        <p:grpSpPr>
          <a:xfrm>
            <a:off x="395536" y="260648"/>
            <a:ext cx="1872208" cy="504056"/>
            <a:chOff x="6876256" y="260648"/>
            <a:chExt cx="1872208" cy="504056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6256" y="447460"/>
              <a:ext cx="1800200" cy="317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Овал 15"/>
            <p:cNvSpPr/>
            <p:nvPr/>
          </p:nvSpPr>
          <p:spPr>
            <a:xfrm>
              <a:off x="8532440" y="260648"/>
              <a:ext cx="216024" cy="216024"/>
            </a:xfrm>
            <a:prstGeom prst="ellipse">
              <a:avLst/>
            </a:prstGeom>
            <a:noFill/>
            <a:ln w="38100">
              <a:solidFill>
                <a:srgbClr val="E635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rgbClr val="E6352F"/>
                  </a:solidFill>
                </a:rPr>
                <a:t>R</a:t>
              </a:r>
              <a:endParaRPr lang="ru-RU" b="1" dirty="0">
                <a:solidFill>
                  <a:srgbClr val="E6352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65919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39752" y="404664"/>
            <a:ext cx="46805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dirty="0"/>
              <a:t>Aluminium stepladder </a:t>
            </a:r>
            <a:r>
              <a:rPr lang="de-DE" dirty="0" smtClean="0"/>
              <a:t>VIRA </a:t>
            </a:r>
            <a:r>
              <a:rPr lang="ru-RU" dirty="0" smtClean="0"/>
              <a:t>5</a:t>
            </a:r>
            <a:r>
              <a:rPr lang="de-DE" dirty="0" smtClean="0"/>
              <a:t>1</a:t>
            </a:r>
            <a:r>
              <a:rPr lang="ru-RU" dirty="0" smtClean="0"/>
              <a:t>2</a:t>
            </a:r>
            <a:r>
              <a:rPr lang="de-DE" dirty="0"/>
              <a:t>0 </a:t>
            </a:r>
            <a:r>
              <a:rPr lang="de-DE" dirty="0" smtClean="0"/>
              <a:t>Industrial</a:t>
            </a:r>
            <a:endParaRPr lang="de-DE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1168003"/>
            <a:ext cx="682696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3"/>
              </a:buBlip>
            </a:pPr>
            <a:r>
              <a:rPr lang="en-US" sz="1300" dirty="0" smtClean="0"/>
              <a:t>Very </a:t>
            </a:r>
            <a:r>
              <a:rPr lang="en-US" sz="1300" dirty="0"/>
              <a:t>lightweight but extremely durable and </a:t>
            </a:r>
            <a:r>
              <a:rPr lang="en-US" sz="1300" dirty="0" smtClean="0"/>
              <a:t>reliable.</a:t>
            </a:r>
            <a:endParaRPr lang="en-US" sz="1300" dirty="0"/>
          </a:p>
          <a:p>
            <a:pPr marL="285750" indent="-285750">
              <a:buBlip>
                <a:blip r:embed="rId3"/>
              </a:buBlip>
            </a:pPr>
            <a:r>
              <a:rPr lang="en-US" sz="1300" dirty="0" smtClean="0"/>
              <a:t>Easy </a:t>
            </a:r>
            <a:r>
              <a:rPr lang="en-US" sz="1300" dirty="0"/>
              <a:t>to adjust and provides high level of </a:t>
            </a:r>
            <a:r>
              <a:rPr lang="en-US" sz="1300" dirty="0" smtClean="0"/>
              <a:t>comfort.</a:t>
            </a:r>
            <a:endParaRPr lang="en-US" sz="1300" dirty="0"/>
          </a:p>
          <a:p>
            <a:pPr marL="285750" indent="-285750">
              <a:buBlip>
                <a:blip r:embed="rId3"/>
              </a:buBlip>
            </a:pPr>
            <a:r>
              <a:rPr lang="en-US" sz="1300" dirty="0" smtClean="0"/>
              <a:t>Steps </a:t>
            </a:r>
            <a:r>
              <a:rPr lang="en-US" sz="1300" dirty="0"/>
              <a:t>and stiles are made from reinforced extruded aluminium </a:t>
            </a:r>
            <a:r>
              <a:rPr lang="en-US" sz="1300" dirty="0" smtClean="0"/>
              <a:t>profiles.</a:t>
            </a:r>
            <a:endParaRPr lang="en-US" sz="1300" dirty="0"/>
          </a:p>
          <a:p>
            <a:pPr marL="285750" indent="-285750">
              <a:buBlip>
                <a:blip r:embed="rId3"/>
              </a:buBlip>
            </a:pPr>
            <a:r>
              <a:rPr lang="en-US" sz="1300" dirty="0" smtClean="0"/>
              <a:t>Wide </a:t>
            </a:r>
            <a:r>
              <a:rPr lang="en-US" sz="1300" dirty="0"/>
              <a:t>steps with an extended depth of 130 </a:t>
            </a:r>
            <a:r>
              <a:rPr lang="en-US" sz="1300" dirty="0" smtClean="0"/>
              <a:t>mm.</a:t>
            </a:r>
            <a:endParaRPr lang="en-US" sz="1300" dirty="0"/>
          </a:p>
          <a:p>
            <a:pPr marL="285750" indent="-285750">
              <a:buBlip>
                <a:blip r:embed="rId3"/>
              </a:buBlip>
            </a:pPr>
            <a:r>
              <a:rPr lang="en-US" sz="1300" dirty="0" smtClean="0"/>
              <a:t>Extended </a:t>
            </a:r>
            <a:r>
              <a:rPr lang="en-US" sz="1300" dirty="0"/>
              <a:t>standing platform with a width of 260 </a:t>
            </a:r>
            <a:r>
              <a:rPr lang="en-US" sz="1300" dirty="0" smtClean="0"/>
              <a:t>mm.</a:t>
            </a:r>
            <a:endParaRPr lang="en-US" sz="1300" dirty="0"/>
          </a:p>
          <a:p>
            <a:pPr marL="285750" indent="-285750">
              <a:buBlip>
                <a:blip r:embed="rId3"/>
              </a:buBlip>
            </a:pPr>
            <a:r>
              <a:rPr lang="en-US" sz="1300" dirty="0" smtClean="0"/>
              <a:t>Rifled </a:t>
            </a:r>
            <a:r>
              <a:rPr lang="en-US" sz="1300" dirty="0"/>
              <a:t>surface of steps for maximum safety when ascending the </a:t>
            </a:r>
            <a:r>
              <a:rPr lang="en-US" sz="1300" dirty="0" smtClean="0"/>
              <a:t>ladder.</a:t>
            </a:r>
            <a:endParaRPr lang="en-US" sz="1300" dirty="0"/>
          </a:p>
          <a:p>
            <a:pPr marL="285750" indent="-285750">
              <a:buBlip>
                <a:blip r:embed="rId3"/>
              </a:buBlip>
            </a:pPr>
            <a:r>
              <a:rPr lang="en-US" sz="1300" dirty="0" smtClean="0"/>
              <a:t>Sturdy </a:t>
            </a:r>
            <a:r>
              <a:rPr lang="en-US" sz="1300" dirty="0"/>
              <a:t>six-time riveted step/side rail connection for more </a:t>
            </a:r>
            <a:r>
              <a:rPr lang="en-US" sz="1300" dirty="0" smtClean="0"/>
              <a:t>stability.</a:t>
            </a:r>
            <a:endParaRPr lang="en-US" sz="1300" dirty="0"/>
          </a:p>
          <a:p>
            <a:pPr marL="285750" indent="-285750">
              <a:buBlip>
                <a:blip r:embed="rId3"/>
              </a:buBlip>
            </a:pPr>
            <a:r>
              <a:rPr lang="en-US" sz="1300" dirty="0" smtClean="0"/>
              <a:t>High-strength belts.</a:t>
            </a:r>
            <a:endParaRPr lang="en-US" sz="1300" dirty="0"/>
          </a:p>
          <a:p>
            <a:pPr marL="285750" indent="-285750">
              <a:buBlip>
                <a:blip r:embed="rId3"/>
              </a:buBlip>
            </a:pPr>
            <a:r>
              <a:rPr lang="en-US" sz="1300" dirty="0" smtClean="0"/>
              <a:t>Firm </a:t>
            </a:r>
            <a:r>
              <a:rPr lang="en-US" sz="1300" dirty="0"/>
              <a:t>positioning thanks to steady plastic end </a:t>
            </a:r>
            <a:r>
              <a:rPr lang="en-US" sz="1300" dirty="0" smtClean="0"/>
              <a:t>caps.</a:t>
            </a:r>
            <a:endParaRPr lang="en-US" sz="1300" dirty="0"/>
          </a:p>
          <a:p>
            <a:pPr marL="285750" indent="-285750">
              <a:buBlip>
                <a:blip r:embed="rId3"/>
              </a:buBlip>
            </a:pPr>
            <a:r>
              <a:rPr lang="en-US" sz="1300" dirty="0" smtClean="0"/>
              <a:t>Optimised </a:t>
            </a:r>
            <a:r>
              <a:rPr lang="en-US" sz="1300" dirty="0"/>
              <a:t>transport dimensions for storage and </a:t>
            </a:r>
            <a:r>
              <a:rPr lang="en-US" sz="1300" dirty="0" smtClean="0"/>
              <a:t>transportation.</a:t>
            </a:r>
            <a:endParaRPr lang="en-US" sz="1300" dirty="0"/>
          </a:p>
          <a:p>
            <a:pPr marL="285750" indent="-285750">
              <a:buBlip>
                <a:blip r:embed="rId3"/>
              </a:buBlip>
            </a:pPr>
            <a:r>
              <a:rPr lang="en-US" sz="1300" dirty="0" smtClean="0"/>
              <a:t>To </a:t>
            </a:r>
            <a:r>
              <a:rPr lang="en-US" sz="1300" dirty="0"/>
              <a:t>save the time the double-sided access allows you not to change the position for </a:t>
            </a:r>
            <a:r>
              <a:rPr lang="en-US" sz="1300" dirty="0" smtClean="0"/>
              <a:t>use.</a:t>
            </a:r>
            <a:endParaRPr lang="en-US" sz="1300" dirty="0"/>
          </a:p>
          <a:p>
            <a:pPr marL="285750" indent="-285750">
              <a:buBlip>
                <a:blip r:embed="rId3"/>
              </a:buBlip>
            </a:pPr>
            <a:r>
              <a:rPr lang="en-US" sz="1300" dirty="0" smtClean="0"/>
              <a:t>Practicallity </a:t>
            </a:r>
            <a:r>
              <a:rPr lang="en-US" sz="1300" dirty="0"/>
              <a:t>and attention to every component guarantee safe work at any required </a:t>
            </a:r>
            <a:r>
              <a:rPr lang="en-US" sz="1300" dirty="0" smtClean="0"/>
              <a:t>height.</a:t>
            </a:r>
            <a:endParaRPr lang="de-DE" sz="1300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14048"/>
            <a:ext cx="75045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25831"/>
              </p:ext>
            </p:extLst>
          </p:nvPr>
        </p:nvGraphicFramePr>
        <p:xfrm>
          <a:off x="1475658" y="3826743"/>
          <a:ext cx="6048673" cy="1114425"/>
        </p:xfrm>
        <a:graphic>
          <a:graphicData uri="http://schemas.openxmlformats.org/drawingml/2006/table">
            <a:tbl>
              <a:tblPr/>
              <a:tblGrid>
                <a:gridCol w="597397"/>
                <a:gridCol w="597400"/>
                <a:gridCol w="373375"/>
                <a:gridCol w="373375"/>
                <a:gridCol w="373375"/>
                <a:gridCol w="373375"/>
                <a:gridCol w="373375"/>
                <a:gridCol w="373375"/>
                <a:gridCol w="448050"/>
                <a:gridCol w="448050"/>
                <a:gridCol w="925435"/>
                <a:gridCol w="792091"/>
              </a:tblGrid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SKU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Steps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Volume</a:t>
                      </a:r>
                      <a:r>
                        <a:rPr lang="ru-RU" sz="900" b="1" dirty="0" smtClean="0"/>
                        <a:t>,</a:t>
                      </a:r>
                      <a:r>
                        <a:rPr lang="ru-RU" sz="900" b="1" baseline="0" dirty="0" smtClean="0"/>
                        <a:t> </a:t>
                      </a:r>
                      <a:r>
                        <a:rPr lang="en-US" sz="900" b="1" baseline="0" dirty="0" smtClean="0"/>
                        <a:t>m3</a:t>
                      </a:r>
                      <a:endParaRPr lang="ru-RU" sz="9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Weight, kg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5110103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2x2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0,05096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5110104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2x3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0,078624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5110105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2x4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0,11232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5110106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2x5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0,145418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5110107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2x6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0,1846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3314" name="Picture 2" descr="https://zavodnv.ru/media/items/d0/33/c6/ce/fb7503bca0dc0c0d4c79d2bbd1eeb65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836712"/>
            <a:ext cx="1944216" cy="2297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Схема: Стремянка алюминиевая двухсторонняя индустриальная NV 5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5085175"/>
            <a:ext cx="4918359" cy="1224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C:\Users\igolovchansky\Downloads\scaffolds plant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229826"/>
            <a:ext cx="1556577" cy="49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5868144" y="6305569"/>
            <a:ext cx="16561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Proxima Nova" panose="020B0604020202020204" charset="0"/>
              </a:rPr>
              <a:t>zavodnv.ru/</a:t>
            </a:r>
            <a:r>
              <a:rPr lang="en-US" sz="1600" b="1" dirty="0" err="1" smtClean="0">
                <a:solidFill>
                  <a:srgbClr val="FF0000"/>
                </a:solidFill>
                <a:latin typeface="Proxima Nova" panose="020B0604020202020204" charset="0"/>
              </a:rPr>
              <a:t>en</a:t>
            </a:r>
            <a:endParaRPr lang="ru-RU" sz="1600" dirty="0"/>
          </a:p>
        </p:txBody>
      </p:sp>
      <p:grpSp>
        <p:nvGrpSpPr>
          <p:cNvPr id="10" name="Группа 9"/>
          <p:cNvGrpSpPr/>
          <p:nvPr/>
        </p:nvGrpSpPr>
        <p:grpSpPr>
          <a:xfrm>
            <a:off x="395536" y="260648"/>
            <a:ext cx="1872208" cy="504056"/>
            <a:chOff x="6876256" y="260648"/>
            <a:chExt cx="1872208" cy="504056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6256" y="447460"/>
              <a:ext cx="1800200" cy="317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Овал 14"/>
            <p:cNvSpPr/>
            <p:nvPr/>
          </p:nvSpPr>
          <p:spPr>
            <a:xfrm>
              <a:off x="8532440" y="260648"/>
              <a:ext cx="216024" cy="216024"/>
            </a:xfrm>
            <a:prstGeom prst="ellipse">
              <a:avLst/>
            </a:prstGeom>
            <a:noFill/>
            <a:ln w="38100">
              <a:solidFill>
                <a:srgbClr val="E635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rgbClr val="E6352F"/>
                  </a:solidFill>
                </a:rPr>
                <a:t>R</a:t>
              </a:r>
              <a:endParaRPr lang="ru-RU" b="1" dirty="0">
                <a:solidFill>
                  <a:srgbClr val="E6352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824403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39752" y="406405"/>
            <a:ext cx="65527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Aluminum stepladder </a:t>
            </a:r>
            <a:r>
              <a:rPr lang="en-US" dirty="0"/>
              <a:t>with large top platform </a:t>
            </a:r>
            <a:r>
              <a:rPr lang="de-DE" dirty="0" smtClean="0"/>
              <a:t>VIRA </a:t>
            </a:r>
            <a:r>
              <a:rPr lang="ru-RU" dirty="0" smtClean="0"/>
              <a:t>5</a:t>
            </a:r>
            <a:r>
              <a:rPr lang="de-DE" dirty="0" smtClean="0"/>
              <a:t>1</a:t>
            </a:r>
            <a:r>
              <a:rPr lang="en-US" dirty="0" smtClean="0"/>
              <a:t>3</a:t>
            </a:r>
            <a:r>
              <a:rPr lang="ru-RU" dirty="0" smtClean="0"/>
              <a:t>0</a:t>
            </a:r>
            <a:r>
              <a:rPr lang="de-DE" dirty="0" smtClean="0"/>
              <a:t> </a:t>
            </a:r>
            <a:r>
              <a:rPr lang="en-US" dirty="0" smtClean="0"/>
              <a:t>Industrial</a:t>
            </a:r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3647" y="864002"/>
            <a:ext cx="5993911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3"/>
              </a:buBlip>
            </a:pPr>
            <a:r>
              <a:rPr lang="en-US" sz="1200" dirty="0" smtClean="0"/>
              <a:t>Very </a:t>
            </a:r>
            <a:r>
              <a:rPr lang="en-US" sz="1200" dirty="0"/>
              <a:t>lightweight but extremely durable and </a:t>
            </a:r>
            <a:r>
              <a:rPr lang="en-US" sz="1200" dirty="0" smtClean="0"/>
              <a:t>reliable.</a:t>
            </a:r>
            <a:endParaRPr lang="en-US" sz="1200" dirty="0"/>
          </a:p>
          <a:p>
            <a:pPr marL="285750" indent="-285750">
              <a:buBlip>
                <a:blip r:embed="rId3"/>
              </a:buBlip>
            </a:pPr>
            <a:r>
              <a:rPr lang="en-US" sz="1200" dirty="0" smtClean="0"/>
              <a:t>Easy </a:t>
            </a:r>
            <a:r>
              <a:rPr lang="en-US" sz="1200" dirty="0"/>
              <a:t>to adjust and provides high level of </a:t>
            </a:r>
            <a:r>
              <a:rPr lang="en-US" sz="1200" dirty="0" smtClean="0"/>
              <a:t>comfort.</a:t>
            </a:r>
            <a:endParaRPr lang="en-US" sz="1200" dirty="0"/>
          </a:p>
          <a:p>
            <a:pPr marL="285750" indent="-285750">
              <a:buBlip>
                <a:blip r:embed="rId3"/>
              </a:buBlip>
            </a:pPr>
            <a:r>
              <a:rPr lang="en-US" sz="1200" dirty="0" smtClean="0"/>
              <a:t>Unilaterally ascendable.</a:t>
            </a:r>
            <a:endParaRPr lang="en-US" sz="1200" dirty="0"/>
          </a:p>
          <a:p>
            <a:pPr marL="285750" indent="-285750">
              <a:buBlip>
                <a:blip r:embed="rId3"/>
              </a:buBlip>
            </a:pPr>
            <a:r>
              <a:rPr lang="en-US" sz="1200" dirty="0" smtClean="0"/>
              <a:t>Steps </a:t>
            </a:r>
            <a:r>
              <a:rPr lang="en-US" sz="1200" dirty="0"/>
              <a:t>and stiles are made from reinforced extruded aluminum </a:t>
            </a:r>
            <a:r>
              <a:rPr lang="en-US" sz="1200" dirty="0" smtClean="0"/>
              <a:t>profiles.</a:t>
            </a:r>
            <a:endParaRPr lang="en-US" sz="1200" dirty="0"/>
          </a:p>
          <a:p>
            <a:pPr marL="285750" indent="-285750">
              <a:buBlip>
                <a:blip r:embed="rId3"/>
              </a:buBlip>
            </a:pPr>
            <a:r>
              <a:rPr lang="en-US" sz="1200" dirty="0" smtClean="0"/>
              <a:t>Wide </a:t>
            </a:r>
            <a:r>
              <a:rPr lang="en-US" sz="1200" dirty="0"/>
              <a:t>steps with a depth of 130 </a:t>
            </a:r>
            <a:r>
              <a:rPr lang="en-US" sz="1200" dirty="0" smtClean="0"/>
              <a:t>mm.</a:t>
            </a:r>
            <a:endParaRPr lang="en-US" sz="1200" dirty="0"/>
          </a:p>
          <a:p>
            <a:pPr marL="285750" indent="-285750">
              <a:buBlip>
                <a:blip r:embed="rId3"/>
              </a:buBlip>
            </a:pPr>
            <a:r>
              <a:rPr lang="en-US" sz="1200" dirty="0" smtClean="0"/>
              <a:t>Rifled </a:t>
            </a:r>
            <a:r>
              <a:rPr lang="en-US" sz="1200" dirty="0"/>
              <a:t>surface of steps for maximum safety when ascending the </a:t>
            </a:r>
            <a:r>
              <a:rPr lang="en-US" sz="1200" dirty="0" smtClean="0"/>
              <a:t>ladder.</a:t>
            </a:r>
            <a:endParaRPr lang="en-US" sz="1200" dirty="0"/>
          </a:p>
          <a:p>
            <a:pPr marL="285750" indent="-285750">
              <a:buBlip>
                <a:blip r:embed="rId3"/>
              </a:buBlip>
            </a:pPr>
            <a:r>
              <a:rPr lang="en-US" sz="1200" dirty="0" smtClean="0"/>
              <a:t>Sturdy </a:t>
            </a:r>
            <a:r>
              <a:rPr lang="en-US" sz="1200" dirty="0"/>
              <a:t>six-times riveted step/side rail connection for more </a:t>
            </a:r>
            <a:r>
              <a:rPr lang="en-US" sz="1200" dirty="0" smtClean="0"/>
              <a:t>stability.</a:t>
            </a:r>
            <a:endParaRPr lang="en-US" sz="1200" dirty="0"/>
          </a:p>
          <a:p>
            <a:pPr marL="285750" indent="-285750">
              <a:buBlip>
                <a:blip r:embed="rId3"/>
              </a:buBlip>
            </a:pPr>
            <a:r>
              <a:rPr lang="en-US" sz="1200" dirty="0" smtClean="0"/>
              <a:t>Safe </a:t>
            </a:r>
            <a:r>
              <a:rPr lang="en-US" sz="1200" dirty="0"/>
              <a:t>rifled standing </a:t>
            </a:r>
            <a:r>
              <a:rPr lang="en-US" sz="1200" dirty="0" smtClean="0"/>
              <a:t>platform.</a:t>
            </a:r>
            <a:endParaRPr lang="en-US" sz="1200" dirty="0"/>
          </a:p>
          <a:p>
            <a:pPr marL="285750" indent="-285750">
              <a:buBlip>
                <a:blip r:embed="rId3"/>
              </a:buBlip>
            </a:pPr>
            <a:r>
              <a:rPr lang="en-US" sz="1200" dirty="0" smtClean="0"/>
              <a:t>Seat </a:t>
            </a:r>
            <a:r>
              <a:rPr lang="en-US" sz="1200" dirty="0"/>
              <a:t>place on the supporting </a:t>
            </a:r>
            <a:r>
              <a:rPr lang="en-US" sz="1200" dirty="0" smtClean="0"/>
              <a:t>leg.</a:t>
            </a:r>
            <a:endParaRPr lang="en-US" sz="1200" dirty="0"/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600 mm safety </a:t>
            </a:r>
            <a:r>
              <a:rPr lang="en-US" sz="1200" dirty="0" smtClean="0"/>
              <a:t>barrier.</a:t>
            </a:r>
            <a:endParaRPr lang="en-US" sz="1200" dirty="0"/>
          </a:p>
          <a:p>
            <a:pPr marL="285750" indent="-285750">
              <a:buBlip>
                <a:blip r:embed="rId3"/>
              </a:buBlip>
            </a:pPr>
            <a:r>
              <a:rPr lang="en-US" sz="1200" dirty="0" smtClean="0"/>
              <a:t>Rigid </a:t>
            </a:r>
            <a:r>
              <a:rPr lang="en-US" sz="1200" dirty="0"/>
              <a:t>metal ties provide a secure fixation in the working </a:t>
            </a:r>
            <a:r>
              <a:rPr lang="en-US" sz="1200" dirty="0" smtClean="0"/>
              <a:t>position.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O</a:t>
            </a:r>
            <a:r>
              <a:rPr lang="en-US" sz="1200" dirty="0" smtClean="0"/>
              <a:t>ptimized </a:t>
            </a:r>
            <a:r>
              <a:rPr lang="en-US" sz="1200" dirty="0"/>
              <a:t>transport dimensions for storage and </a:t>
            </a:r>
            <a:r>
              <a:rPr lang="en-US" sz="1200" dirty="0" smtClean="0"/>
              <a:t>transportation.</a:t>
            </a:r>
            <a:endParaRPr lang="en-US" sz="1200" dirty="0"/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P</a:t>
            </a:r>
            <a:r>
              <a:rPr lang="en-US" sz="1200" dirty="0" smtClean="0"/>
              <a:t>racticality </a:t>
            </a:r>
            <a:r>
              <a:rPr lang="en-US" sz="1200" dirty="0"/>
              <a:t>and attention to each component guarantee safe work at any required </a:t>
            </a:r>
            <a:r>
              <a:rPr lang="en-US" sz="1200" dirty="0" smtClean="0"/>
              <a:t>height.</a:t>
            </a:r>
            <a:endParaRPr lang="de-DE" sz="1200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14048"/>
            <a:ext cx="75045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2435301"/>
              </p:ext>
            </p:extLst>
          </p:nvPr>
        </p:nvGraphicFramePr>
        <p:xfrm>
          <a:off x="1475657" y="3388844"/>
          <a:ext cx="5487853" cy="2000250"/>
        </p:xfrm>
        <a:graphic>
          <a:graphicData uri="http://schemas.openxmlformats.org/drawingml/2006/table">
            <a:tbl>
              <a:tblPr/>
              <a:tblGrid>
                <a:gridCol w="795293"/>
                <a:gridCol w="485967"/>
                <a:gridCol w="365927"/>
                <a:gridCol w="364165"/>
                <a:gridCol w="367687"/>
                <a:gridCol w="367687"/>
                <a:gridCol w="365927"/>
                <a:gridCol w="365927"/>
                <a:gridCol w="365927"/>
                <a:gridCol w="908020"/>
                <a:gridCol w="735326"/>
              </a:tblGrid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SKU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Steps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C,</a:t>
                      </a:r>
                      <a:r>
                        <a:rPr 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С*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</a:t>
                      </a:r>
                      <a:r>
                        <a:rPr 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F,</a:t>
                      </a:r>
                      <a:r>
                        <a:rPr 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Volume</a:t>
                      </a:r>
                      <a:r>
                        <a:rPr lang="ru-RU" sz="900" b="1" dirty="0" smtClean="0"/>
                        <a:t>,</a:t>
                      </a:r>
                      <a:r>
                        <a:rPr lang="ru-RU" sz="900" b="1" baseline="0" dirty="0" smtClean="0"/>
                        <a:t> </a:t>
                      </a:r>
                      <a:r>
                        <a:rPr lang="en-US" sz="900" b="1" baseline="0" dirty="0" smtClean="0"/>
                        <a:t>m3</a:t>
                      </a:r>
                      <a:endParaRPr lang="ru-RU" sz="9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Weight, kg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5130103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0,142975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5130104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0,1755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5130105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0,210325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5130106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0,25375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5130107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0,2938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5130108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0,34375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5130109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0,389025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5130110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0,444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5130111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1х11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0,496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5130112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1х12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0,5488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4338" name="Picture 2" descr="https://zavodnv.ru/media/items/19/f4/da/e7/34558cb1f3cc057c5af12e13180590b7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7558" y="1916832"/>
            <a:ext cx="1405668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C:\Users\igolovchansky\Downloads\scaffolds plant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229826"/>
            <a:ext cx="1556577" cy="49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5868144" y="6305569"/>
            <a:ext cx="16561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Proxima Nova" panose="020B0604020202020204" charset="0"/>
              </a:rPr>
              <a:t>zavodnv.ru/</a:t>
            </a:r>
            <a:r>
              <a:rPr lang="en-US" sz="1600" b="1" dirty="0" err="1" smtClean="0">
                <a:solidFill>
                  <a:srgbClr val="FF0000"/>
                </a:solidFill>
                <a:latin typeface="Proxima Nova" panose="020B0604020202020204" charset="0"/>
              </a:rPr>
              <a:t>en</a:t>
            </a:r>
            <a:endParaRPr lang="ru-RU" sz="1600" dirty="0"/>
          </a:p>
        </p:txBody>
      </p:sp>
      <p:pic>
        <p:nvPicPr>
          <p:cNvPr id="9218" name="Picture 2" descr="Schema: NV 513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5445224"/>
            <a:ext cx="5328592" cy="967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Группа 11"/>
          <p:cNvGrpSpPr/>
          <p:nvPr/>
        </p:nvGrpSpPr>
        <p:grpSpPr>
          <a:xfrm>
            <a:off x="395536" y="260648"/>
            <a:ext cx="1872208" cy="504056"/>
            <a:chOff x="6876256" y="260648"/>
            <a:chExt cx="1872208" cy="504056"/>
          </a:xfrm>
        </p:grpSpPr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6256" y="447460"/>
              <a:ext cx="1800200" cy="317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" name="Овал 16"/>
            <p:cNvSpPr/>
            <p:nvPr/>
          </p:nvSpPr>
          <p:spPr>
            <a:xfrm>
              <a:off x="8532440" y="260648"/>
              <a:ext cx="216024" cy="216024"/>
            </a:xfrm>
            <a:prstGeom prst="ellipse">
              <a:avLst/>
            </a:prstGeom>
            <a:noFill/>
            <a:ln w="38100">
              <a:solidFill>
                <a:srgbClr val="E635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rgbClr val="E6352F"/>
                  </a:solidFill>
                </a:rPr>
                <a:t>R</a:t>
              </a:r>
              <a:endParaRPr lang="ru-RU" b="1" dirty="0">
                <a:solidFill>
                  <a:srgbClr val="E6352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85142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23728" y="406405"/>
            <a:ext cx="68407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/>
              <a:t>Aluminum stepladder with large top platform  </a:t>
            </a:r>
            <a:r>
              <a:rPr lang="en-US" sz="1600" dirty="0" smtClean="0"/>
              <a:t>anodizing VIRA 5130A </a:t>
            </a:r>
            <a:r>
              <a:rPr lang="en-US" sz="1600" dirty="0"/>
              <a:t>Industrial</a:t>
            </a:r>
            <a:endParaRPr lang="en-US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782702"/>
            <a:ext cx="64087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3"/>
              </a:buBlip>
            </a:pPr>
            <a:r>
              <a:rPr lang="en-US" sz="1200" dirty="0"/>
              <a:t>Anodizing to protect hands, clothing and contact surfaces from marks and to facilitate care.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Suitable for clean </a:t>
            </a:r>
            <a:r>
              <a:rPr lang="en-US" sz="1200" dirty="0" smtClean="0"/>
              <a:t>work.</a:t>
            </a:r>
            <a:endParaRPr lang="en-US" sz="1200" dirty="0"/>
          </a:p>
          <a:p>
            <a:pPr marL="285750" indent="-285750">
              <a:buBlip>
                <a:blip r:embed="rId3"/>
              </a:buBlip>
            </a:pPr>
            <a:r>
              <a:rPr lang="en-US" sz="1200" dirty="0" smtClean="0"/>
              <a:t>Very </a:t>
            </a:r>
            <a:r>
              <a:rPr lang="en-US" sz="1200" dirty="0"/>
              <a:t>lightweight but extremely durable and reliable.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Easy to adjust and provides high level of comfort.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Unilaterally ascendable.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Steps and stiles are made from reinforced extruded aluminum profiles.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Wide steps with a depth of 130 mm.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Rifled surface of steps for maximum safety when ascending the ladder.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Sturdy six-times riveted step/side rail connection for more stability.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Safe rifled standing platform.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Seat place on the supporting leg.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600 mm safety barrier.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Rigid metal ties provide a secure fixation in the working position.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Optimized transport dimensions for storage and transportation.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Practicality and attention to each component guarantee safe work at any required height.</a:t>
            </a:r>
            <a:endParaRPr lang="en-US" sz="1200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14048"/>
            <a:ext cx="75045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 descr="https://zavodnv.ru/media/items/19/f4/da/e7/34558cb1f3cc057c5af12e13180590b7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796" y="2348880"/>
            <a:ext cx="1405668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892154"/>
              </p:ext>
            </p:extLst>
          </p:nvPr>
        </p:nvGraphicFramePr>
        <p:xfrm>
          <a:off x="1475657" y="3660998"/>
          <a:ext cx="5487853" cy="2000250"/>
        </p:xfrm>
        <a:graphic>
          <a:graphicData uri="http://schemas.openxmlformats.org/drawingml/2006/table">
            <a:tbl>
              <a:tblPr/>
              <a:tblGrid>
                <a:gridCol w="795293"/>
                <a:gridCol w="485967"/>
                <a:gridCol w="365927"/>
                <a:gridCol w="364165"/>
                <a:gridCol w="367687"/>
                <a:gridCol w="367687"/>
                <a:gridCol w="365927"/>
                <a:gridCol w="365927"/>
                <a:gridCol w="365927"/>
                <a:gridCol w="908020"/>
                <a:gridCol w="735326"/>
              </a:tblGrid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SKU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Steps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C,</a:t>
                      </a:r>
                      <a:r>
                        <a:rPr 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С*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</a:t>
                      </a:r>
                      <a:r>
                        <a:rPr 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F,</a:t>
                      </a:r>
                      <a:r>
                        <a:rPr 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Volume</a:t>
                      </a:r>
                      <a:r>
                        <a:rPr lang="ru-RU" sz="900" b="1" dirty="0" smtClean="0"/>
                        <a:t>,</a:t>
                      </a:r>
                      <a:r>
                        <a:rPr lang="ru-RU" sz="900" b="1" baseline="0" dirty="0" smtClean="0"/>
                        <a:t> </a:t>
                      </a:r>
                      <a:r>
                        <a:rPr lang="en-US" sz="900" b="1" baseline="0" dirty="0" smtClean="0"/>
                        <a:t>m3</a:t>
                      </a:r>
                      <a:endParaRPr lang="ru-RU" sz="9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Weight, kg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5130103А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0,142975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5130104А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0,1755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5130105А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0,210325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5130106А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0,25375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5130107А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0,2938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5130108А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0,34375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5130109А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0,389025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5130110А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0,444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5130111А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1х11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0,496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5130112А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1х12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0,5488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5" name="Picture 4" descr="C:\Users\igolovchansky\Downloads\scaffolds plant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229826"/>
            <a:ext cx="1556577" cy="49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5868144" y="6305569"/>
            <a:ext cx="16561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Proxima Nova" panose="020B0604020202020204" charset="0"/>
              </a:rPr>
              <a:t>zavodnv.ru/</a:t>
            </a:r>
            <a:r>
              <a:rPr lang="en-US" sz="1600" b="1" dirty="0" err="1" smtClean="0">
                <a:solidFill>
                  <a:srgbClr val="FF0000"/>
                </a:solidFill>
                <a:latin typeface="Proxima Nova" panose="020B0604020202020204" charset="0"/>
              </a:rPr>
              <a:t>en</a:t>
            </a:r>
            <a:endParaRPr lang="ru-RU" sz="1600" dirty="0"/>
          </a:p>
        </p:txBody>
      </p:sp>
      <p:pic>
        <p:nvPicPr>
          <p:cNvPr id="12" name="Picture 2" descr="Schema: NV 513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5733257"/>
            <a:ext cx="4392488" cy="79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Группа 16"/>
          <p:cNvGrpSpPr/>
          <p:nvPr/>
        </p:nvGrpSpPr>
        <p:grpSpPr>
          <a:xfrm>
            <a:off x="395536" y="260648"/>
            <a:ext cx="1872208" cy="504056"/>
            <a:chOff x="6876256" y="260648"/>
            <a:chExt cx="1872208" cy="504056"/>
          </a:xfrm>
        </p:grpSpPr>
        <p:pic>
          <p:nvPicPr>
            <p:cNvPr id="18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6256" y="447460"/>
              <a:ext cx="1800200" cy="317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9" name="Овал 18"/>
            <p:cNvSpPr/>
            <p:nvPr/>
          </p:nvSpPr>
          <p:spPr>
            <a:xfrm>
              <a:off x="8532440" y="260648"/>
              <a:ext cx="216024" cy="216024"/>
            </a:xfrm>
            <a:prstGeom prst="ellipse">
              <a:avLst/>
            </a:prstGeom>
            <a:noFill/>
            <a:ln w="38100">
              <a:solidFill>
                <a:srgbClr val="E635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rgbClr val="E6352F"/>
                  </a:solidFill>
                </a:rPr>
                <a:t>R</a:t>
              </a:r>
              <a:endParaRPr lang="ru-RU" b="1" dirty="0">
                <a:solidFill>
                  <a:srgbClr val="E6352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59382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467380"/>
            <a:ext cx="83529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/>
              <a:t>S</a:t>
            </a:r>
            <a:r>
              <a:rPr lang="en-US" sz="1600" dirty="0" smtClean="0"/>
              <a:t>tepladder </a:t>
            </a:r>
            <a:r>
              <a:rPr lang="en-US" sz="1600" dirty="0"/>
              <a:t>with storage tray and large top platform </a:t>
            </a:r>
            <a:r>
              <a:rPr lang="en-US" sz="1600" dirty="0" smtClean="0"/>
              <a:t>VIRA </a:t>
            </a:r>
            <a:r>
              <a:rPr lang="ru-RU" sz="1600" dirty="0" smtClean="0"/>
              <a:t>5</a:t>
            </a:r>
            <a:r>
              <a:rPr lang="de-DE" sz="1600" dirty="0" smtClean="0"/>
              <a:t>1</a:t>
            </a:r>
            <a:r>
              <a:rPr lang="en-US" sz="1600" dirty="0" smtClean="0"/>
              <a:t>35</a:t>
            </a:r>
            <a:r>
              <a:rPr lang="de-DE" sz="1600" dirty="0" smtClean="0"/>
              <a:t> </a:t>
            </a:r>
            <a:r>
              <a:rPr lang="en-US" sz="1600" dirty="0" smtClean="0"/>
              <a:t>Industrial</a:t>
            </a:r>
            <a:endParaRPr lang="en-US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908720"/>
            <a:ext cx="6192688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3"/>
              </a:buBlip>
            </a:pPr>
            <a:r>
              <a:rPr lang="en-US" sz="1200" dirty="0" smtClean="0"/>
              <a:t>Very </a:t>
            </a:r>
            <a:r>
              <a:rPr lang="en-US" sz="1200" dirty="0"/>
              <a:t>lightweight but extremely durable and </a:t>
            </a:r>
            <a:r>
              <a:rPr lang="en-US" sz="1200" dirty="0" smtClean="0"/>
              <a:t>reliable.</a:t>
            </a:r>
            <a:endParaRPr lang="en-US" sz="1200" dirty="0"/>
          </a:p>
          <a:p>
            <a:pPr marL="285750" indent="-285750">
              <a:buBlip>
                <a:blip r:embed="rId3"/>
              </a:buBlip>
            </a:pPr>
            <a:r>
              <a:rPr lang="en-US" sz="1200" dirty="0" smtClean="0"/>
              <a:t>Easy </a:t>
            </a:r>
            <a:r>
              <a:rPr lang="en-US" sz="1200" dirty="0"/>
              <a:t>to adjust and provides high level of </a:t>
            </a:r>
            <a:r>
              <a:rPr lang="en-US" sz="1200" dirty="0" smtClean="0"/>
              <a:t>comfort.</a:t>
            </a:r>
            <a:endParaRPr lang="en-US" sz="1200" dirty="0"/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U</a:t>
            </a:r>
            <a:r>
              <a:rPr lang="en-US" sz="1200" dirty="0" smtClean="0"/>
              <a:t>nilaterally ascendable.</a:t>
            </a:r>
            <a:endParaRPr lang="en-US" sz="1200" dirty="0"/>
          </a:p>
          <a:p>
            <a:pPr marL="285750" indent="-285750">
              <a:buBlip>
                <a:blip r:embed="rId3"/>
              </a:buBlip>
            </a:pPr>
            <a:r>
              <a:rPr lang="en-US" sz="1200" dirty="0" smtClean="0"/>
              <a:t>Steps </a:t>
            </a:r>
            <a:r>
              <a:rPr lang="en-US" sz="1200" dirty="0"/>
              <a:t>and stiles are made from reinforced extruded aluminum </a:t>
            </a:r>
            <a:r>
              <a:rPr lang="en-US" sz="1200" dirty="0" smtClean="0"/>
              <a:t>profiles.</a:t>
            </a:r>
            <a:endParaRPr lang="en-US" sz="1200" dirty="0"/>
          </a:p>
          <a:p>
            <a:pPr marL="285750" indent="-285750">
              <a:buBlip>
                <a:blip r:embed="rId3"/>
              </a:buBlip>
            </a:pPr>
            <a:r>
              <a:rPr lang="en-US" sz="1200" dirty="0" smtClean="0"/>
              <a:t>Wide </a:t>
            </a:r>
            <a:r>
              <a:rPr lang="en-US" sz="1200" dirty="0"/>
              <a:t>steps with a depth of 130 </a:t>
            </a:r>
            <a:r>
              <a:rPr lang="en-US" sz="1200" dirty="0" smtClean="0"/>
              <a:t>mm.</a:t>
            </a:r>
            <a:endParaRPr lang="en-US" sz="1200" dirty="0"/>
          </a:p>
          <a:p>
            <a:pPr marL="285750" indent="-285750">
              <a:buBlip>
                <a:blip r:embed="rId3"/>
              </a:buBlip>
            </a:pPr>
            <a:r>
              <a:rPr lang="en-US" sz="1200" dirty="0" smtClean="0"/>
              <a:t>Rifled </a:t>
            </a:r>
            <a:r>
              <a:rPr lang="en-US" sz="1200" dirty="0"/>
              <a:t>surface of steps for maximum safety when ascending the </a:t>
            </a:r>
            <a:r>
              <a:rPr lang="en-US" sz="1200" dirty="0" smtClean="0"/>
              <a:t>ladder.</a:t>
            </a:r>
            <a:endParaRPr lang="en-US" sz="1200" dirty="0"/>
          </a:p>
          <a:p>
            <a:pPr marL="285750" indent="-285750">
              <a:buBlip>
                <a:blip r:embed="rId3"/>
              </a:buBlip>
            </a:pPr>
            <a:r>
              <a:rPr lang="en-US" sz="1200" dirty="0" smtClean="0"/>
              <a:t>Sturdy </a:t>
            </a:r>
            <a:r>
              <a:rPr lang="en-US" sz="1200" dirty="0"/>
              <a:t>six-times riveted step/side rail connection for more </a:t>
            </a:r>
            <a:r>
              <a:rPr lang="en-US" sz="1200" dirty="0" smtClean="0"/>
              <a:t>stability.</a:t>
            </a:r>
            <a:endParaRPr lang="en-US" sz="1200" dirty="0"/>
          </a:p>
          <a:p>
            <a:pPr marL="285750" indent="-285750">
              <a:buBlip>
                <a:blip r:embed="rId3"/>
              </a:buBlip>
            </a:pPr>
            <a:r>
              <a:rPr lang="en-US" sz="1200" dirty="0" smtClean="0"/>
              <a:t>Safe </a:t>
            </a:r>
            <a:r>
              <a:rPr lang="en-US" sz="1200" dirty="0"/>
              <a:t>rifled standing </a:t>
            </a:r>
            <a:r>
              <a:rPr lang="en-US" sz="1200" dirty="0" smtClean="0"/>
              <a:t>platform.</a:t>
            </a:r>
            <a:endParaRPr lang="en-US" sz="1200" dirty="0"/>
          </a:p>
          <a:p>
            <a:pPr marL="285750" indent="-285750">
              <a:buBlip>
                <a:blip r:embed="rId3"/>
              </a:buBlip>
            </a:pPr>
            <a:r>
              <a:rPr lang="en-US" sz="1200" dirty="0" smtClean="0"/>
              <a:t>Seat </a:t>
            </a:r>
            <a:r>
              <a:rPr lang="en-US" sz="1200" dirty="0"/>
              <a:t>place on the supporting </a:t>
            </a:r>
            <a:r>
              <a:rPr lang="en-US" sz="1200" dirty="0" smtClean="0"/>
              <a:t>leg.</a:t>
            </a:r>
            <a:endParaRPr lang="en-US" sz="1200" dirty="0"/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600 mm safety </a:t>
            </a:r>
            <a:r>
              <a:rPr lang="en-US" sz="1200" dirty="0" smtClean="0"/>
              <a:t>barrier.</a:t>
            </a:r>
            <a:endParaRPr lang="en-US" sz="1200" dirty="0"/>
          </a:p>
          <a:p>
            <a:pPr marL="285750" indent="-285750">
              <a:buBlip>
                <a:blip r:embed="rId3"/>
              </a:buBlip>
            </a:pPr>
            <a:r>
              <a:rPr lang="en-US" sz="1200" dirty="0" smtClean="0"/>
              <a:t>Rigid </a:t>
            </a:r>
            <a:r>
              <a:rPr lang="en-US" sz="1200" dirty="0"/>
              <a:t>metal ties provide a secure fixation in the working position </a:t>
            </a:r>
            <a:r>
              <a:rPr lang="en-US" sz="1200" dirty="0" smtClean="0"/>
              <a:t>end caps.</a:t>
            </a:r>
            <a:endParaRPr lang="en-US" sz="1200" dirty="0"/>
          </a:p>
          <a:p>
            <a:pPr marL="285750" indent="-285750">
              <a:buBlip>
                <a:blip r:embed="rId3"/>
              </a:buBlip>
            </a:pPr>
            <a:r>
              <a:rPr lang="en-US" sz="1200" dirty="0" smtClean="0"/>
              <a:t>Optimized </a:t>
            </a:r>
            <a:r>
              <a:rPr lang="en-US" sz="1200" dirty="0"/>
              <a:t>transport dimensions for storage and </a:t>
            </a:r>
            <a:r>
              <a:rPr lang="en-US" sz="1200" dirty="0" smtClean="0"/>
              <a:t>transportation.</a:t>
            </a:r>
            <a:endParaRPr lang="en-US" sz="1200" dirty="0"/>
          </a:p>
          <a:p>
            <a:pPr marL="285750" indent="-285750">
              <a:buBlip>
                <a:blip r:embed="rId3"/>
              </a:buBlip>
            </a:pPr>
            <a:r>
              <a:rPr lang="en-US" sz="1200" dirty="0" smtClean="0"/>
              <a:t>Practicality </a:t>
            </a:r>
            <a:r>
              <a:rPr lang="en-US" sz="1200" dirty="0"/>
              <a:t>and attention to each component guarantee safe work at any required </a:t>
            </a:r>
            <a:r>
              <a:rPr lang="en-US" sz="1200" dirty="0" smtClean="0"/>
              <a:t>height.</a:t>
            </a:r>
            <a:endParaRPr lang="de-DE" sz="1200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14048"/>
            <a:ext cx="75045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5743371"/>
              </p:ext>
            </p:extLst>
          </p:nvPr>
        </p:nvGraphicFramePr>
        <p:xfrm>
          <a:off x="1475657" y="3429000"/>
          <a:ext cx="5396122" cy="2000250"/>
        </p:xfrm>
        <a:graphic>
          <a:graphicData uri="http://schemas.openxmlformats.org/drawingml/2006/table">
            <a:tbl>
              <a:tblPr/>
              <a:tblGrid>
                <a:gridCol w="795293"/>
                <a:gridCol w="485967"/>
                <a:gridCol w="365927"/>
                <a:gridCol w="364165"/>
                <a:gridCol w="367687"/>
                <a:gridCol w="367687"/>
                <a:gridCol w="365927"/>
                <a:gridCol w="365927"/>
                <a:gridCol w="365927"/>
                <a:gridCol w="816289"/>
                <a:gridCol w="735326"/>
              </a:tblGrid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SKU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Steps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C,</a:t>
                      </a:r>
                      <a:r>
                        <a:rPr 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С*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</a:t>
                      </a:r>
                      <a:r>
                        <a:rPr 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F,</a:t>
                      </a:r>
                      <a:r>
                        <a:rPr 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Volume</a:t>
                      </a:r>
                      <a:r>
                        <a:rPr lang="ru-RU" sz="900" b="1" dirty="0" smtClean="0"/>
                        <a:t>,</a:t>
                      </a:r>
                      <a:r>
                        <a:rPr lang="ru-RU" sz="900" b="1" baseline="0" dirty="0" smtClean="0"/>
                        <a:t> </a:t>
                      </a:r>
                      <a:r>
                        <a:rPr lang="en-US" sz="900" b="1" baseline="0" dirty="0" smtClean="0"/>
                        <a:t>m3</a:t>
                      </a:r>
                      <a:endParaRPr lang="ru-RU" sz="9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Weight, kg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5135103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0,1462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5135104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0,178875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5135105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0,21385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5135106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5135107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0,2977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5135108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0,347875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5135109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0,3933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5135110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0,4485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5135111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1х11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0,50065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5135112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1х12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0,5536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17,5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5362" name="Picture 2" descr="https://zavodnv.ru/media/items/3c/c4/ea/09/c38be552403a14dbb2c54fc948e51c6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5582" y="1844824"/>
            <a:ext cx="1597498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C:\Users\igolovchansky\Downloads\scaffolds plant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229826"/>
            <a:ext cx="1556577" cy="49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5868144" y="6305569"/>
            <a:ext cx="16561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Proxima Nova" panose="020B0604020202020204" charset="0"/>
              </a:rPr>
              <a:t>zavodnv.ru/</a:t>
            </a:r>
            <a:r>
              <a:rPr lang="en-US" sz="1600" b="1" dirty="0" err="1" smtClean="0">
                <a:solidFill>
                  <a:srgbClr val="FF0000"/>
                </a:solidFill>
                <a:latin typeface="Proxima Nova" panose="020B0604020202020204" charset="0"/>
              </a:rPr>
              <a:t>en</a:t>
            </a:r>
            <a:endParaRPr lang="ru-RU" sz="1600" dirty="0"/>
          </a:p>
        </p:txBody>
      </p:sp>
      <p:pic>
        <p:nvPicPr>
          <p:cNvPr id="10242" name="Picture 2" descr="Schema: Aluminum stepladder with storage tray and large top platform for industrial use equipped with roomy storage tray for tools and stuff NV 513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5" y="5517232"/>
            <a:ext cx="5023625" cy="827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Группа 11"/>
          <p:cNvGrpSpPr/>
          <p:nvPr/>
        </p:nvGrpSpPr>
        <p:grpSpPr>
          <a:xfrm>
            <a:off x="395536" y="260648"/>
            <a:ext cx="1872208" cy="504056"/>
            <a:chOff x="6876256" y="260648"/>
            <a:chExt cx="1872208" cy="504056"/>
          </a:xfrm>
        </p:grpSpPr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6256" y="447460"/>
              <a:ext cx="1800200" cy="317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" name="Овал 16"/>
            <p:cNvSpPr/>
            <p:nvPr/>
          </p:nvSpPr>
          <p:spPr>
            <a:xfrm>
              <a:off x="8532440" y="260648"/>
              <a:ext cx="216024" cy="216024"/>
            </a:xfrm>
            <a:prstGeom prst="ellipse">
              <a:avLst/>
            </a:prstGeom>
            <a:noFill/>
            <a:ln w="38100">
              <a:solidFill>
                <a:srgbClr val="E635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rgbClr val="E6352F"/>
                  </a:solidFill>
                </a:rPr>
                <a:t>R</a:t>
              </a:r>
              <a:endParaRPr lang="ru-RU" b="1" dirty="0">
                <a:solidFill>
                  <a:srgbClr val="E6352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5261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47864" y="482000"/>
            <a:ext cx="540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/>
              <a:t>Two-section aluminium rung ladder</a:t>
            </a:r>
            <a:r>
              <a:rPr lang="ru-RU" dirty="0" smtClean="0"/>
              <a:t> </a:t>
            </a:r>
            <a:r>
              <a:rPr lang="en-US" dirty="0" smtClean="0"/>
              <a:t>VIRA 42</a:t>
            </a:r>
            <a:r>
              <a:rPr lang="ru-RU" dirty="0" smtClean="0"/>
              <a:t>2</a:t>
            </a:r>
            <a:r>
              <a:rPr lang="en-US" dirty="0" smtClean="0"/>
              <a:t>0 Standard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1058064"/>
            <a:ext cx="5328592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2"/>
              </a:buBlip>
            </a:pPr>
            <a:r>
              <a:rPr lang="en-US" sz="1400" dirty="0" smtClean="0"/>
              <a:t>Positions </a:t>
            </a:r>
            <a:r>
              <a:rPr lang="en-US" sz="1400" dirty="0"/>
              <a:t>of using: leaning rung ladder, leaning extension rung ladder, </a:t>
            </a:r>
            <a:r>
              <a:rPr lang="en-US" sz="1400" dirty="0" smtClean="0"/>
              <a:t>stepladder.</a:t>
            </a:r>
            <a:endParaRPr lang="en-US" sz="1400" dirty="0"/>
          </a:p>
          <a:p>
            <a:pPr marL="285750" indent="-285750">
              <a:buBlip>
                <a:blip r:embed="rId2"/>
              </a:buBlip>
            </a:pPr>
            <a:r>
              <a:rPr lang="en-US" sz="1400" dirty="0" smtClean="0"/>
              <a:t>Very </a:t>
            </a:r>
            <a:r>
              <a:rPr lang="en-US" sz="1400" dirty="0"/>
              <a:t>lightweight but extremely durable and </a:t>
            </a:r>
            <a:r>
              <a:rPr lang="en-US" sz="1400" dirty="0" smtClean="0"/>
              <a:t>reliable.</a:t>
            </a:r>
            <a:endParaRPr lang="en-US" sz="1400" dirty="0"/>
          </a:p>
          <a:p>
            <a:pPr marL="285750" indent="-285750">
              <a:buBlip>
                <a:blip r:embed="rId2"/>
              </a:buBlip>
            </a:pPr>
            <a:r>
              <a:rPr lang="en-US" sz="1400" dirty="0" smtClean="0"/>
              <a:t>Rungs </a:t>
            </a:r>
            <a:r>
              <a:rPr lang="en-US" sz="1400" dirty="0"/>
              <a:t>and stiles are made from extruded aluminium </a:t>
            </a:r>
            <a:r>
              <a:rPr lang="en-US" sz="1400" dirty="0" smtClean="0"/>
              <a:t>profiles.</a:t>
            </a:r>
            <a:endParaRPr lang="en-US" sz="1400" dirty="0"/>
          </a:p>
          <a:p>
            <a:pPr marL="285750" indent="-285750">
              <a:buBlip>
                <a:blip r:embed="rId2"/>
              </a:buBlip>
            </a:pPr>
            <a:r>
              <a:rPr lang="en-US" sz="1400" dirty="0" smtClean="0"/>
              <a:t>Strong </a:t>
            </a:r>
            <a:r>
              <a:rPr lang="en-US" sz="1400" dirty="0"/>
              <a:t>riveting connects rungs and stiles, providing extra reliability and </a:t>
            </a:r>
            <a:r>
              <a:rPr lang="en-US" sz="1400" dirty="0" smtClean="0"/>
              <a:t>durability.</a:t>
            </a:r>
            <a:endParaRPr lang="en-US" sz="1400" dirty="0"/>
          </a:p>
          <a:p>
            <a:pPr marL="285750" indent="-285750">
              <a:buBlip>
                <a:blip r:embed="rId2"/>
              </a:buBlip>
            </a:pPr>
            <a:r>
              <a:rPr lang="en-US" sz="1400" dirty="0" smtClean="0"/>
              <a:t>Rifled </a:t>
            </a:r>
            <a:r>
              <a:rPr lang="en-US" sz="1400" dirty="0"/>
              <a:t>rung pitch of 260 mm for maximum safety when ascending the </a:t>
            </a:r>
            <a:r>
              <a:rPr lang="en-US" sz="1400" dirty="0" smtClean="0"/>
              <a:t>ladder.</a:t>
            </a:r>
            <a:endParaRPr lang="en-US" sz="1400" dirty="0"/>
          </a:p>
          <a:p>
            <a:pPr marL="285750" indent="-285750">
              <a:buBlip>
                <a:blip r:embed="rId2"/>
              </a:buBlip>
            </a:pPr>
            <a:r>
              <a:rPr lang="en-US" sz="1400" dirty="0" smtClean="0"/>
              <a:t>Aluminium </a:t>
            </a:r>
            <a:r>
              <a:rPr lang="en-US" sz="1400" dirty="0"/>
              <a:t>stile guides fix extendable ladder section reliably in its position for </a:t>
            </a:r>
            <a:r>
              <a:rPr lang="en-US" sz="1400" dirty="0" smtClean="0"/>
              <a:t>use.</a:t>
            </a:r>
            <a:endParaRPr lang="en-US" sz="1400" dirty="0"/>
          </a:p>
          <a:p>
            <a:pPr marL="285750" indent="-285750">
              <a:buBlip>
                <a:blip r:embed="rId2"/>
              </a:buBlip>
            </a:pPr>
            <a:r>
              <a:rPr lang="en-US" sz="1400" dirty="0" smtClean="0"/>
              <a:t>Automatic </a:t>
            </a:r>
            <a:r>
              <a:rPr lang="en-US" sz="1400" dirty="0"/>
              <a:t>locks for </a:t>
            </a:r>
            <a:r>
              <a:rPr lang="en-US" sz="1400" dirty="0" smtClean="0"/>
              <a:t>hooks.</a:t>
            </a:r>
            <a:endParaRPr lang="en-US" sz="1400" dirty="0"/>
          </a:p>
          <a:p>
            <a:pPr marL="285750" indent="-285750">
              <a:buBlip>
                <a:blip r:embed="rId2"/>
              </a:buBlip>
            </a:pPr>
            <a:r>
              <a:rPr lang="en-US" sz="1400" dirty="0" smtClean="0"/>
              <a:t>Optimum </a:t>
            </a:r>
            <a:r>
              <a:rPr lang="en-US" sz="1400" dirty="0"/>
              <a:t>stability thanks to wide cross </a:t>
            </a:r>
            <a:r>
              <a:rPr lang="en-US" sz="1400" dirty="0" smtClean="0"/>
              <a:t>bar.</a:t>
            </a:r>
            <a:endParaRPr lang="en-US" sz="1400" dirty="0"/>
          </a:p>
          <a:p>
            <a:pPr marL="285750" indent="-285750">
              <a:buBlip>
                <a:blip r:embed="rId2"/>
              </a:buBlip>
            </a:pPr>
            <a:r>
              <a:rPr lang="en-US" sz="1400" dirty="0" smtClean="0"/>
              <a:t>Steady </a:t>
            </a:r>
            <a:r>
              <a:rPr lang="en-US" sz="1400" dirty="0"/>
              <a:t>plastic end cross bar caps prevent risk of </a:t>
            </a:r>
            <a:r>
              <a:rPr lang="en-US" sz="1400" dirty="0" smtClean="0"/>
              <a:t>slipping.</a:t>
            </a:r>
            <a:endParaRPr lang="de-DE" sz="14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6319733"/>
              </p:ext>
            </p:extLst>
          </p:nvPr>
        </p:nvGraphicFramePr>
        <p:xfrm>
          <a:off x="1115616" y="4221088"/>
          <a:ext cx="7848871" cy="582930"/>
        </p:xfrm>
        <a:graphic>
          <a:graphicData uri="http://schemas.openxmlformats.org/drawingml/2006/table">
            <a:tbl>
              <a:tblPr/>
              <a:tblGrid>
                <a:gridCol w="619210"/>
                <a:gridCol w="593217"/>
                <a:gridCol w="446683"/>
                <a:gridCol w="444535"/>
                <a:gridCol w="448833"/>
                <a:gridCol w="446683"/>
                <a:gridCol w="446683"/>
                <a:gridCol w="446683"/>
                <a:gridCol w="446683"/>
                <a:gridCol w="446683"/>
                <a:gridCol w="446683"/>
                <a:gridCol w="446683"/>
                <a:gridCol w="446683"/>
                <a:gridCol w="354778"/>
                <a:gridCol w="720080"/>
                <a:gridCol w="648071"/>
              </a:tblGrid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SKU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Steps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A, </a:t>
                      </a:r>
                      <a:r>
                        <a:rPr lang="en-US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B, </a:t>
                      </a:r>
                      <a:r>
                        <a:rPr lang="en-US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C, </a:t>
                      </a:r>
                      <a:r>
                        <a:rPr lang="en-US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D, </a:t>
                      </a:r>
                      <a:r>
                        <a:rPr lang="en-US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E, </a:t>
                      </a:r>
                      <a:r>
                        <a:rPr lang="en-US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F, </a:t>
                      </a:r>
                      <a:r>
                        <a:rPr lang="en-US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G, </a:t>
                      </a:r>
                      <a:r>
                        <a:rPr lang="en-US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H, </a:t>
                      </a:r>
                      <a:r>
                        <a:rPr lang="en-US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mm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I, </a:t>
                      </a:r>
                      <a:r>
                        <a:rPr lang="en-US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mm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J, </a:t>
                      </a:r>
                      <a:r>
                        <a:rPr lang="en-US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K, </a:t>
                      </a:r>
                      <a:r>
                        <a:rPr lang="en-US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L, </a:t>
                      </a:r>
                      <a:r>
                        <a:rPr lang="en-US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1" dirty="0" smtClean="0"/>
                        <a:t>Volume</a:t>
                      </a:r>
                      <a:r>
                        <a:rPr lang="ru-RU" sz="800" b="1" dirty="0" smtClean="0"/>
                        <a:t>,</a:t>
                      </a:r>
                      <a:r>
                        <a:rPr lang="ru-RU" sz="800" b="1" baseline="0" dirty="0" smtClean="0"/>
                        <a:t> </a:t>
                      </a:r>
                      <a:r>
                        <a:rPr lang="en-US" sz="800" b="1" baseline="0" dirty="0" smtClean="0"/>
                        <a:t>m3</a:t>
                      </a:r>
                      <a:endParaRPr lang="ru-RU" sz="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1" dirty="0" smtClean="0"/>
                        <a:t>Weight, kg</a:t>
                      </a:r>
                      <a:endParaRPr lang="ru-RU" sz="8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4220107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2х7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0,0744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4220109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2х9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0,0952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14048"/>
            <a:ext cx="75045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 descr="https://zavodnv.ru/media/skus/a2/b1/bc/1f/d02ae1b98f1b4419885c8425ee3c732f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098486"/>
            <a:ext cx="1584176" cy="2906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Схема: Лестница алюминиевая двухсекционная NV 122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833283"/>
            <a:ext cx="5743334" cy="1476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igolovchansky\Downloads\scaffolds plant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229826"/>
            <a:ext cx="1556577" cy="49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5868144" y="6305569"/>
            <a:ext cx="16561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Proxima Nova" panose="020B0604020202020204" charset="0"/>
              </a:rPr>
              <a:t>zavodnv.ru/</a:t>
            </a:r>
            <a:r>
              <a:rPr lang="en-US" sz="1600" b="1" dirty="0" err="1" smtClean="0">
                <a:solidFill>
                  <a:srgbClr val="FF0000"/>
                </a:solidFill>
                <a:latin typeface="Proxima Nova" panose="020B0604020202020204" charset="0"/>
              </a:rPr>
              <a:t>en</a:t>
            </a:r>
            <a:endParaRPr lang="ru-RU" sz="1600" dirty="0"/>
          </a:p>
        </p:txBody>
      </p:sp>
      <p:grpSp>
        <p:nvGrpSpPr>
          <p:cNvPr id="15" name="Группа 14"/>
          <p:cNvGrpSpPr/>
          <p:nvPr/>
        </p:nvGrpSpPr>
        <p:grpSpPr>
          <a:xfrm>
            <a:off x="395536" y="260648"/>
            <a:ext cx="1872208" cy="504056"/>
            <a:chOff x="6876256" y="260648"/>
            <a:chExt cx="1872208" cy="504056"/>
          </a:xfrm>
        </p:grpSpPr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6256" y="447460"/>
              <a:ext cx="1800200" cy="317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" name="Овал 16"/>
            <p:cNvSpPr/>
            <p:nvPr/>
          </p:nvSpPr>
          <p:spPr>
            <a:xfrm>
              <a:off x="8532440" y="260648"/>
              <a:ext cx="216024" cy="216024"/>
            </a:xfrm>
            <a:prstGeom prst="ellipse">
              <a:avLst/>
            </a:prstGeom>
            <a:noFill/>
            <a:ln w="38100">
              <a:solidFill>
                <a:srgbClr val="E635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rgbClr val="E6352F"/>
                  </a:solidFill>
                </a:rPr>
                <a:t>R</a:t>
              </a:r>
              <a:endParaRPr lang="ru-RU" b="1" dirty="0">
                <a:solidFill>
                  <a:srgbClr val="E6352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5584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19672" y="467961"/>
            <a:ext cx="72728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/>
              <a:t>Stepladder with storage tray and large top </a:t>
            </a:r>
            <a:r>
              <a:rPr lang="en-US" sz="1600" dirty="0" smtClean="0"/>
              <a:t>platform anodizing </a:t>
            </a:r>
            <a:r>
              <a:rPr lang="en-US" sz="1600" dirty="0"/>
              <a:t>VIRA </a:t>
            </a:r>
            <a:r>
              <a:rPr lang="ru-RU" sz="1600" dirty="0"/>
              <a:t>5</a:t>
            </a:r>
            <a:r>
              <a:rPr lang="de-DE" sz="1600" dirty="0"/>
              <a:t>1</a:t>
            </a:r>
            <a:r>
              <a:rPr lang="en-US" sz="1600" dirty="0" smtClean="0"/>
              <a:t>35A</a:t>
            </a:r>
            <a:endParaRPr lang="en-US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764704"/>
            <a:ext cx="66967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3"/>
              </a:buBlip>
            </a:pPr>
            <a:r>
              <a:rPr lang="en-US" sz="1200" dirty="0"/>
              <a:t>Anodizing to protect hands, clothing and contact surfaces from marks and to facilitate care.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Suitable for clean work.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Very lightweight but extremely durable and reliable.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Easy to adjust and provides high level of comfort.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Unilaterally ascendable.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Steps and stiles are made from reinforced extruded aluminum profiles.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Wide steps with a depth of 130 mm.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Rifled surface of steps for maximum safety when ascending the ladder.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Sturdy six-times riveted step/side rail connection for more stability.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Safe rifled standing platform.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Seat place on the supporting leg.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600 mm safety barrier.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Rigid metal ties provide a secure fixation in the working position end caps.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Optimized transport dimensions for storage and transportation.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Practicality and attention to each component guarantee safe work at any required height.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14048"/>
            <a:ext cx="75045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 descr="https://zavodnv.ru/media/items/ef/84/ce/8b/281d90bb04b29ab9b5ca0705b33892db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532" y="1556792"/>
            <a:ext cx="1584176" cy="3739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288155"/>
              </p:ext>
            </p:extLst>
          </p:nvPr>
        </p:nvGraphicFramePr>
        <p:xfrm>
          <a:off x="1475657" y="3717032"/>
          <a:ext cx="5396122" cy="2000250"/>
        </p:xfrm>
        <a:graphic>
          <a:graphicData uri="http://schemas.openxmlformats.org/drawingml/2006/table">
            <a:tbl>
              <a:tblPr/>
              <a:tblGrid>
                <a:gridCol w="795293"/>
                <a:gridCol w="485967"/>
                <a:gridCol w="365927"/>
                <a:gridCol w="364165"/>
                <a:gridCol w="367687"/>
                <a:gridCol w="367687"/>
                <a:gridCol w="365927"/>
                <a:gridCol w="365927"/>
                <a:gridCol w="365927"/>
                <a:gridCol w="816289"/>
                <a:gridCol w="735326"/>
              </a:tblGrid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SKU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Steps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C,</a:t>
                      </a:r>
                      <a:r>
                        <a:rPr 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С*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</a:t>
                      </a:r>
                      <a:r>
                        <a:rPr 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F,</a:t>
                      </a:r>
                      <a:r>
                        <a:rPr 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Volume</a:t>
                      </a:r>
                      <a:r>
                        <a:rPr lang="ru-RU" sz="900" b="1" dirty="0" smtClean="0"/>
                        <a:t>,</a:t>
                      </a:r>
                      <a:r>
                        <a:rPr lang="ru-RU" sz="900" b="1" baseline="0" dirty="0" smtClean="0"/>
                        <a:t> </a:t>
                      </a:r>
                      <a:r>
                        <a:rPr lang="en-US" sz="900" b="1" baseline="0" dirty="0" smtClean="0"/>
                        <a:t>m3</a:t>
                      </a:r>
                      <a:endParaRPr lang="ru-RU" sz="9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Weight, kg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5135103А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0,1462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5135104А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0,178875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5135105А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0,21385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5135106А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5135107А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0,2977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5135108А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0,347875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5135109А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0,3933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5135110А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0,4485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5135111А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1х11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0,50065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5135112А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1х12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0,5536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17,5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1" name="Picture 4" descr="C:\Users\igolovchansky\Downloads\scaffolds plant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229826"/>
            <a:ext cx="1556577" cy="49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5868144" y="6305569"/>
            <a:ext cx="16561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Proxima Nova" panose="020B0604020202020204" charset="0"/>
              </a:rPr>
              <a:t>zavodnv.ru/</a:t>
            </a:r>
            <a:r>
              <a:rPr lang="en-US" sz="1600" b="1" dirty="0" err="1" smtClean="0">
                <a:solidFill>
                  <a:srgbClr val="FF0000"/>
                </a:solidFill>
                <a:latin typeface="Proxima Nova" panose="020B0604020202020204" charset="0"/>
              </a:rPr>
              <a:t>en</a:t>
            </a:r>
            <a:endParaRPr lang="ru-RU" sz="1600" dirty="0"/>
          </a:p>
        </p:txBody>
      </p:sp>
      <p:pic>
        <p:nvPicPr>
          <p:cNvPr id="12" name="Picture 2" descr="Schema: Aluminum stepladder with storage tray and large top platform for industrial use equipped with roomy storage tray for tools and stuff NV 513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5" y="5873646"/>
            <a:ext cx="4392489" cy="723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Группа 14"/>
          <p:cNvGrpSpPr/>
          <p:nvPr/>
        </p:nvGrpSpPr>
        <p:grpSpPr>
          <a:xfrm>
            <a:off x="395536" y="260648"/>
            <a:ext cx="1872208" cy="504056"/>
            <a:chOff x="6876256" y="260648"/>
            <a:chExt cx="1872208" cy="504056"/>
          </a:xfrm>
        </p:grpSpPr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6256" y="447460"/>
              <a:ext cx="1800200" cy="317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" name="Овал 16"/>
            <p:cNvSpPr/>
            <p:nvPr/>
          </p:nvSpPr>
          <p:spPr>
            <a:xfrm>
              <a:off x="8532440" y="260648"/>
              <a:ext cx="216024" cy="216024"/>
            </a:xfrm>
            <a:prstGeom prst="ellipse">
              <a:avLst/>
            </a:prstGeom>
            <a:noFill/>
            <a:ln w="38100">
              <a:solidFill>
                <a:srgbClr val="E635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rgbClr val="E6352F"/>
                  </a:solidFill>
                </a:rPr>
                <a:t>R</a:t>
              </a:r>
              <a:endParaRPr lang="ru-RU" b="1" dirty="0">
                <a:solidFill>
                  <a:srgbClr val="E6352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89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23728" y="406405"/>
            <a:ext cx="67687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/>
              <a:t>Aluminum stepladder with large safety barrier of 800 </a:t>
            </a:r>
            <a:r>
              <a:rPr lang="en-US" sz="1600" dirty="0" smtClean="0"/>
              <a:t>mm VIRA </a:t>
            </a:r>
            <a:r>
              <a:rPr lang="ru-RU" sz="1600" dirty="0" smtClean="0"/>
              <a:t>5</a:t>
            </a:r>
            <a:r>
              <a:rPr lang="de-DE" sz="1600" dirty="0" smtClean="0"/>
              <a:t>1</a:t>
            </a:r>
            <a:r>
              <a:rPr lang="en-US" sz="1600" dirty="0" smtClean="0"/>
              <a:t>36</a:t>
            </a:r>
            <a:r>
              <a:rPr lang="de-DE" sz="1600" dirty="0" smtClean="0"/>
              <a:t> </a:t>
            </a:r>
            <a:r>
              <a:rPr lang="en-US" sz="1600" dirty="0" smtClean="0"/>
              <a:t>Industrial</a:t>
            </a:r>
            <a:endParaRPr lang="en-US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836712"/>
            <a:ext cx="6192688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3"/>
              </a:buBlip>
            </a:pPr>
            <a:r>
              <a:rPr lang="en-US" sz="1200" dirty="0"/>
              <a:t>Very lightweight but extremely durable and reliable.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Easy to adjust and provides high level of comfort.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Unilaterally ascendable.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Steps and stiles are made from reinforced extruded aluminum profiles.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Wide steps with a depth of 130 mm.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Rifled surface of steps for maximum safety when ascending the ladder.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Sturdy six-times riveted step/side rail connection for more stability.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Safe rifled standing platform.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Seat place on the supporting leg.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600 mm safety barrier.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Rigid metal ties provide a secure fixation in the working position end caps.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Optimized transport dimensions for storage and transportation.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Practicality and attention to each component guarantee safe work at any required height.</a:t>
            </a:r>
            <a:endParaRPr lang="en-US" sz="1200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14048"/>
            <a:ext cx="75045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3538507"/>
              </p:ext>
            </p:extLst>
          </p:nvPr>
        </p:nvGraphicFramePr>
        <p:xfrm>
          <a:off x="1475653" y="3356992"/>
          <a:ext cx="5812211" cy="1823085"/>
        </p:xfrm>
        <a:graphic>
          <a:graphicData uri="http://schemas.openxmlformats.org/drawingml/2006/table">
            <a:tbl>
              <a:tblPr/>
              <a:tblGrid>
                <a:gridCol w="804767"/>
                <a:gridCol w="491756"/>
                <a:gridCol w="370287"/>
                <a:gridCol w="368504"/>
                <a:gridCol w="372067"/>
                <a:gridCol w="372067"/>
                <a:gridCol w="370287"/>
                <a:gridCol w="370287"/>
                <a:gridCol w="370287"/>
                <a:gridCol w="370287"/>
                <a:gridCol w="816289"/>
                <a:gridCol w="735326"/>
              </a:tblGrid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SKU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Steps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C,</a:t>
                      </a:r>
                      <a:r>
                        <a:rPr 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С*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</a:t>
                      </a:r>
                      <a:r>
                        <a:rPr 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F,</a:t>
                      </a:r>
                      <a:r>
                        <a:rPr 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G,</a:t>
                      </a:r>
                      <a:r>
                        <a:rPr 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Volume</a:t>
                      </a:r>
                      <a:r>
                        <a:rPr lang="ru-RU" sz="900" b="1" dirty="0" smtClean="0"/>
                        <a:t>,</a:t>
                      </a:r>
                      <a:r>
                        <a:rPr lang="ru-RU" sz="900" b="1" baseline="0" dirty="0" smtClean="0"/>
                        <a:t> </a:t>
                      </a:r>
                      <a:r>
                        <a:rPr lang="en-US" sz="900" b="1" baseline="0" dirty="0" smtClean="0"/>
                        <a:t>m3</a:t>
                      </a:r>
                      <a:endParaRPr lang="ru-RU" sz="9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Weight, kg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5136104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0,129375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5136105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0,139825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5136106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0,1775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5136107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0,2145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5136108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0,2585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5136109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0,300675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14,3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5136110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0,351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15,5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5136111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1х1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0,39835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16,8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5136112</a:t>
                      </a: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1х1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0,448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9458" name="Picture 2" descr="https://zavodnv.ru/media/items/a0/de/00/82/51c8ecc5b3b9f0ba8f112e58b198172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718380"/>
            <a:ext cx="1542914" cy="3726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C:\Users\igolovchansky\Downloads\scaffolds plant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229826"/>
            <a:ext cx="1556577" cy="49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5868144" y="6305569"/>
            <a:ext cx="16561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Proxima Nova" panose="020B0604020202020204" charset="0"/>
              </a:rPr>
              <a:t>zavodnv.ru/</a:t>
            </a:r>
            <a:r>
              <a:rPr lang="en-US" sz="1600" b="1" dirty="0" err="1" smtClean="0">
                <a:solidFill>
                  <a:srgbClr val="FF0000"/>
                </a:solidFill>
                <a:latin typeface="Proxima Nova" panose="020B0604020202020204" charset="0"/>
              </a:rPr>
              <a:t>en</a:t>
            </a:r>
            <a:endParaRPr lang="ru-RU" sz="1600" dirty="0"/>
          </a:p>
        </p:txBody>
      </p:sp>
      <p:pic>
        <p:nvPicPr>
          <p:cNvPr id="12290" name="Picture 2" descr="Schema: Aluminum stepladder with large safety barrier of 800 mm for industrial use NV 513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5213502"/>
            <a:ext cx="5760640" cy="102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Группа 11"/>
          <p:cNvGrpSpPr/>
          <p:nvPr/>
        </p:nvGrpSpPr>
        <p:grpSpPr>
          <a:xfrm>
            <a:off x="395536" y="260648"/>
            <a:ext cx="1872208" cy="504056"/>
            <a:chOff x="6876256" y="260648"/>
            <a:chExt cx="1872208" cy="504056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6256" y="447460"/>
              <a:ext cx="1800200" cy="317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Овал 15"/>
            <p:cNvSpPr/>
            <p:nvPr/>
          </p:nvSpPr>
          <p:spPr>
            <a:xfrm>
              <a:off x="8532440" y="260648"/>
              <a:ext cx="216024" cy="216024"/>
            </a:xfrm>
            <a:prstGeom prst="ellipse">
              <a:avLst/>
            </a:prstGeom>
            <a:noFill/>
            <a:ln w="38100">
              <a:solidFill>
                <a:srgbClr val="E635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rgbClr val="E6352F"/>
                  </a:solidFill>
                </a:rPr>
                <a:t>R</a:t>
              </a:r>
              <a:endParaRPr lang="ru-RU" b="1" dirty="0">
                <a:solidFill>
                  <a:srgbClr val="E6352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48118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23728" y="426150"/>
            <a:ext cx="68407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/>
              <a:t>Aluminum stepladder with large safety barrier of 800 </a:t>
            </a:r>
            <a:r>
              <a:rPr lang="en-US" sz="1600" dirty="0" smtClean="0"/>
              <a:t>mm anodizing  </a:t>
            </a:r>
            <a:r>
              <a:rPr lang="en-US" sz="1600" dirty="0"/>
              <a:t>VIRA </a:t>
            </a:r>
            <a:r>
              <a:rPr lang="en-US" sz="1600" dirty="0" smtClean="0"/>
              <a:t>5136A</a:t>
            </a:r>
            <a:endParaRPr lang="en-US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836712"/>
            <a:ext cx="65527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3"/>
              </a:buBlip>
            </a:pPr>
            <a:r>
              <a:rPr lang="en-US" sz="1200" dirty="0"/>
              <a:t>Anodizing to protect hands, clothing and contact surfaces from marks and to facilitate care.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Suitable for clean work.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 smtClean="0"/>
              <a:t>Very </a:t>
            </a:r>
            <a:r>
              <a:rPr lang="en-US" sz="1200" dirty="0"/>
              <a:t>lightweight but extremely durable and reliable.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Easy to adjust and provides high level of comfort.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Unilaterally ascendable.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Steps and stiles are made from reinforced extruded aluminum profiles.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Wide steps with a depth of 130 mm.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Rifled surface of steps for maximum safety when ascending the ladder.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Sturdy six-times riveted step/side rail connection for more stability.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Safe rifled standing platform.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Seat place on the supporting leg.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600 mm safety barrier.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Rigid metal ties provide a secure fixation in the working position end caps.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Optimized transport dimensions for storage and transportation.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Practicality and attention to each component guarantee safe work at any required height</a:t>
            </a:r>
            <a:r>
              <a:rPr lang="en-US" sz="1200" dirty="0" smtClean="0"/>
              <a:t>.</a:t>
            </a:r>
            <a:endParaRPr lang="en-US" sz="1200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14048"/>
            <a:ext cx="75045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3238488"/>
              </p:ext>
            </p:extLst>
          </p:nvPr>
        </p:nvGraphicFramePr>
        <p:xfrm>
          <a:off x="1331640" y="3710025"/>
          <a:ext cx="5812211" cy="1823085"/>
        </p:xfrm>
        <a:graphic>
          <a:graphicData uri="http://schemas.openxmlformats.org/drawingml/2006/table">
            <a:tbl>
              <a:tblPr/>
              <a:tblGrid>
                <a:gridCol w="804767"/>
                <a:gridCol w="491756"/>
                <a:gridCol w="370287"/>
                <a:gridCol w="368504"/>
                <a:gridCol w="372067"/>
                <a:gridCol w="372067"/>
                <a:gridCol w="370287"/>
                <a:gridCol w="370287"/>
                <a:gridCol w="370287"/>
                <a:gridCol w="370287"/>
                <a:gridCol w="816289"/>
                <a:gridCol w="735326"/>
              </a:tblGrid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SKU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Steps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C,</a:t>
                      </a:r>
                      <a:r>
                        <a:rPr 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С*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</a:t>
                      </a:r>
                      <a:r>
                        <a:rPr 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F,</a:t>
                      </a:r>
                      <a:r>
                        <a:rPr 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G,</a:t>
                      </a:r>
                      <a:r>
                        <a:rPr 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Volume</a:t>
                      </a:r>
                      <a:r>
                        <a:rPr lang="ru-RU" sz="900" b="1" dirty="0" smtClean="0"/>
                        <a:t>,</a:t>
                      </a:r>
                      <a:r>
                        <a:rPr lang="ru-RU" sz="900" b="1" baseline="0" dirty="0" smtClean="0"/>
                        <a:t> </a:t>
                      </a:r>
                      <a:r>
                        <a:rPr lang="en-US" sz="900" b="1" baseline="0" dirty="0" smtClean="0"/>
                        <a:t>m3</a:t>
                      </a:r>
                      <a:endParaRPr lang="ru-RU" sz="9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Weight, kg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5136104А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0,129375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5136105А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0,139825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5136106А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0,1775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5136107А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0,2145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5136108А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0,2585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5136109А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0,300675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14,3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5136110А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0,351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15,5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5136111А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1х1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0,39835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16,8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5136112А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1х1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0,448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1" name="Picture 2" descr="https://zavodnv.ru/media/items/a0/de/00/82/51c8ecc5b3b9f0ba8f112e58b198172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718380"/>
            <a:ext cx="1542914" cy="3726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C:\Users\igolovchansky\Downloads\scaffolds plant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229826"/>
            <a:ext cx="1556577" cy="49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5868144" y="6305569"/>
            <a:ext cx="16561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Proxima Nova" panose="020B0604020202020204" charset="0"/>
              </a:rPr>
              <a:t>zavodnv.ru/</a:t>
            </a:r>
            <a:r>
              <a:rPr lang="en-US" sz="1600" b="1" dirty="0" err="1" smtClean="0">
                <a:solidFill>
                  <a:srgbClr val="FF0000"/>
                </a:solidFill>
                <a:latin typeface="Proxima Nova" panose="020B0604020202020204" charset="0"/>
              </a:rPr>
              <a:t>en</a:t>
            </a:r>
            <a:endParaRPr lang="ru-RU" sz="1600" dirty="0"/>
          </a:p>
        </p:txBody>
      </p:sp>
      <p:pic>
        <p:nvPicPr>
          <p:cNvPr id="12" name="Picture 2" descr="Schema: Aluminum stepladder with large safety barrier of 800 mm for industrial use NV 513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5589240"/>
            <a:ext cx="4456818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Группа 15"/>
          <p:cNvGrpSpPr/>
          <p:nvPr/>
        </p:nvGrpSpPr>
        <p:grpSpPr>
          <a:xfrm>
            <a:off x="395536" y="260648"/>
            <a:ext cx="1872208" cy="504056"/>
            <a:chOff x="6876256" y="260648"/>
            <a:chExt cx="1872208" cy="504056"/>
          </a:xfrm>
        </p:grpSpPr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6256" y="447460"/>
              <a:ext cx="1800200" cy="317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8" name="Овал 17"/>
            <p:cNvSpPr/>
            <p:nvPr/>
          </p:nvSpPr>
          <p:spPr>
            <a:xfrm>
              <a:off x="8532440" y="260648"/>
              <a:ext cx="216024" cy="216024"/>
            </a:xfrm>
            <a:prstGeom prst="ellipse">
              <a:avLst/>
            </a:prstGeom>
            <a:noFill/>
            <a:ln w="38100">
              <a:solidFill>
                <a:srgbClr val="E635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rgbClr val="E6352F"/>
                  </a:solidFill>
                </a:rPr>
                <a:t>R</a:t>
              </a:r>
              <a:endParaRPr lang="ru-RU" b="1" dirty="0">
                <a:solidFill>
                  <a:srgbClr val="E6352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15252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55776" y="406405"/>
            <a:ext cx="61926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Aluminium stepladder </a:t>
            </a:r>
            <a:r>
              <a:rPr lang="en-US" dirty="0" smtClean="0"/>
              <a:t>with </a:t>
            </a:r>
            <a:r>
              <a:rPr lang="en-US" dirty="0"/>
              <a:t>the storage </a:t>
            </a:r>
            <a:r>
              <a:rPr lang="en-US" dirty="0" smtClean="0"/>
              <a:t>tray VIRA </a:t>
            </a:r>
            <a:r>
              <a:rPr lang="ru-RU" dirty="0" smtClean="0"/>
              <a:t>5</a:t>
            </a:r>
            <a:r>
              <a:rPr lang="de-DE" dirty="0" smtClean="0"/>
              <a:t>1</a:t>
            </a:r>
            <a:r>
              <a:rPr lang="en-US" dirty="0" smtClean="0"/>
              <a:t>50</a:t>
            </a:r>
            <a:r>
              <a:rPr lang="de-DE" dirty="0" smtClean="0"/>
              <a:t> </a:t>
            </a:r>
            <a:r>
              <a:rPr lang="en-US" dirty="0" smtClean="0"/>
              <a:t>Industrial</a:t>
            </a:r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836712"/>
            <a:ext cx="6192688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3"/>
              </a:buBlip>
            </a:pPr>
            <a:r>
              <a:rPr lang="en-US" sz="1200" dirty="0" smtClean="0"/>
              <a:t>Equipped </a:t>
            </a:r>
            <a:r>
              <a:rPr lang="en-US" sz="1200" dirty="0"/>
              <a:t>with roomy storage tray for tools and </a:t>
            </a:r>
            <a:r>
              <a:rPr lang="en-US" sz="1200" dirty="0" smtClean="0"/>
              <a:t>stuff.</a:t>
            </a:r>
            <a:endParaRPr lang="en-US" sz="1200" dirty="0"/>
          </a:p>
          <a:p>
            <a:pPr marL="285750" indent="-285750">
              <a:buBlip>
                <a:blip r:embed="rId3"/>
              </a:buBlip>
            </a:pPr>
            <a:r>
              <a:rPr lang="en-US" sz="1200" dirty="0" smtClean="0"/>
              <a:t>Very </a:t>
            </a:r>
            <a:r>
              <a:rPr lang="en-US" sz="1200" dirty="0"/>
              <a:t>lightweight but extremely durable and </a:t>
            </a:r>
            <a:r>
              <a:rPr lang="en-US" sz="1200" dirty="0" smtClean="0"/>
              <a:t>reliable.</a:t>
            </a:r>
            <a:endParaRPr lang="en-US" sz="1200" dirty="0"/>
          </a:p>
          <a:p>
            <a:pPr marL="285750" indent="-285750">
              <a:buBlip>
                <a:blip r:embed="rId3"/>
              </a:buBlip>
            </a:pPr>
            <a:r>
              <a:rPr lang="en-US" sz="1200" dirty="0" smtClean="0"/>
              <a:t>Easy </a:t>
            </a:r>
            <a:r>
              <a:rPr lang="en-US" sz="1200" dirty="0"/>
              <a:t>to adjust and provides high level of </a:t>
            </a:r>
            <a:r>
              <a:rPr lang="en-US" sz="1200" dirty="0" smtClean="0"/>
              <a:t>comfort.</a:t>
            </a:r>
            <a:endParaRPr lang="en-US" sz="1200" dirty="0"/>
          </a:p>
          <a:p>
            <a:pPr marL="285750" indent="-285750">
              <a:buBlip>
                <a:blip r:embed="rId3"/>
              </a:buBlip>
            </a:pPr>
            <a:r>
              <a:rPr lang="en-US" sz="1200" dirty="0" smtClean="0"/>
              <a:t>Steps </a:t>
            </a:r>
            <a:r>
              <a:rPr lang="en-US" sz="1200" dirty="0"/>
              <a:t>and stiles are made from reinforced extruded aluminium </a:t>
            </a:r>
            <a:r>
              <a:rPr lang="en-US" sz="1200" dirty="0" smtClean="0"/>
              <a:t>profiles.</a:t>
            </a:r>
            <a:endParaRPr lang="en-US" sz="1200" dirty="0"/>
          </a:p>
          <a:p>
            <a:pPr marL="285750" indent="-285750">
              <a:buBlip>
                <a:blip r:embed="rId3"/>
              </a:buBlip>
            </a:pPr>
            <a:r>
              <a:rPr lang="en-US" sz="1200" dirty="0" smtClean="0"/>
              <a:t>Wide </a:t>
            </a:r>
            <a:r>
              <a:rPr lang="en-US" sz="1200" dirty="0"/>
              <a:t>steps with depth of 130 </a:t>
            </a:r>
            <a:r>
              <a:rPr lang="en-US" sz="1200" dirty="0" smtClean="0"/>
              <a:t>mm.</a:t>
            </a:r>
            <a:endParaRPr lang="en-US" sz="1200" dirty="0"/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R</a:t>
            </a:r>
            <a:r>
              <a:rPr lang="en-US" sz="1200" dirty="0" smtClean="0"/>
              <a:t>ifled </a:t>
            </a:r>
            <a:r>
              <a:rPr lang="en-US" sz="1200" dirty="0"/>
              <a:t>surface of steps for maximum safety when ascending the </a:t>
            </a:r>
            <a:r>
              <a:rPr lang="en-US" sz="1200" dirty="0" smtClean="0"/>
              <a:t>ladder.</a:t>
            </a:r>
            <a:endParaRPr lang="en-US" sz="1200" dirty="0"/>
          </a:p>
          <a:p>
            <a:pPr marL="285750" indent="-285750">
              <a:buBlip>
                <a:blip r:embed="rId3"/>
              </a:buBlip>
            </a:pPr>
            <a:r>
              <a:rPr lang="en-US" sz="1200" dirty="0" smtClean="0"/>
              <a:t>Sturdy </a:t>
            </a:r>
            <a:r>
              <a:rPr lang="en-US" sz="1200" dirty="0"/>
              <a:t>six-time riveted step/side rail connection for more </a:t>
            </a:r>
            <a:r>
              <a:rPr lang="en-US" sz="1200" dirty="0" smtClean="0"/>
              <a:t>stability.</a:t>
            </a:r>
            <a:endParaRPr lang="en-US" sz="1200" dirty="0"/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P</a:t>
            </a:r>
            <a:r>
              <a:rPr lang="en-US" sz="1200" dirty="0" smtClean="0"/>
              <a:t>owder-coated </a:t>
            </a:r>
            <a:r>
              <a:rPr lang="en-US" sz="1200" dirty="0"/>
              <a:t>rifled safe standing platform from galvanized </a:t>
            </a:r>
            <a:r>
              <a:rPr lang="en-US" sz="1200" dirty="0" smtClean="0"/>
              <a:t>steel.</a:t>
            </a:r>
            <a:endParaRPr lang="en-US" sz="1200" dirty="0"/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600 mm safety </a:t>
            </a:r>
            <a:r>
              <a:rPr lang="en-US" sz="1200" dirty="0" smtClean="0"/>
              <a:t>barrier.</a:t>
            </a:r>
            <a:endParaRPr lang="en-US" sz="1200" dirty="0"/>
          </a:p>
          <a:p>
            <a:pPr marL="285750" indent="-285750">
              <a:buBlip>
                <a:blip r:embed="rId3"/>
              </a:buBlip>
            </a:pPr>
            <a:r>
              <a:rPr lang="en-US" sz="1200" dirty="0" smtClean="0"/>
              <a:t>High-strength belts.</a:t>
            </a:r>
            <a:endParaRPr lang="en-US" sz="1200" dirty="0"/>
          </a:p>
          <a:p>
            <a:pPr marL="285750" indent="-285750">
              <a:buBlip>
                <a:blip r:embed="rId3"/>
              </a:buBlip>
            </a:pPr>
            <a:r>
              <a:rPr lang="en-US" sz="1200" dirty="0"/>
              <a:t>F</a:t>
            </a:r>
            <a:r>
              <a:rPr lang="en-US" sz="1200" dirty="0" smtClean="0"/>
              <a:t>irm </a:t>
            </a:r>
            <a:r>
              <a:rPr lang="en-US" sz="1200" dirty="0"/>
              <a:t>positioning thanks to steady plastic end </a:t>
            </a:r>
            <a:r>
              <a:rPr lang="en-US" sz="1200" dirty="0" smtClean="0"/>
              <a:t>caps.</a:t>
            </a:r>
            <a:endParaRPr lang="en-US" sz="1200" dirty="0"/>
          </a:p>
          <a:p>
            <a:pPr marL="285750" indent="-285750">
              <a:buBlip>
                <a:blip r:embed="rId3"/>
              </a:buBlip>
            </a:pPr>
            <a:r>
              <a:rPr lang="en-US" sz="1200" dirty="0" smtClean="0"/>
              <a:t>Optimised </a:t>
            </a:r>
            <a:r>
              <a:rPr lang="en-US" sz="1200" dirty="0"/>
              <a:t>transport dimensions for storage and </a:t>
            </a:r>
            <a:r>
              <a:rPr lang="en-US" sz="1200" dirty="0" smtClean="0"/>
              <a:t>transportation.</a:t>
            </a:r>
            <a:endParaRPr lang="en-US" sz="1200" dirty="0"/>
          </a:p>
          <a:p>
            <a:pPr marL="285750" indent="-285750">
              <a:buBlip>
                <a:blip r:embed="rId3"/>
              </a:buBlip>
            </a:pPr>
            <a:r>
              <a:rPr lang="en-US" sz="1200" dirty="0" smtClean="0"/>
              <a:t>Practicallity </a:t>
            </a:r>
            <a:r>
              <a:rPr lang="en-US" sz="1200" dirty="0"/>
              <a:t>and attention to every component guarantee safe work at any required </a:t>
            </a:r>
            <a:r>
              <a:rPr lang="en-US" sz="1200" dirty="0" smtClean="0"/>
              <a:t>height.</a:t>
            </a:r>
            <a:endParaRPr lang="de-DE" sz="1200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14048"/>
            <a:ext cx="75045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764471"/>
              </p:ext>
            </p:extLst>
          </p:nvPr>
        </p:nvGraphicFramePr>
        <p:xfrm>
          <a:off x="1526879" y="3377424"/>
          <a:ext cx="4892366" cy="1291590"/>
        </p:xfrm>
        <a:graphic>
          <a:graphicData uri="http://schemas.openxmlformats.org/drawingml/2006/table">
            <a:tbl>
              <a:tblPr/>
              <a:tblGrid>
                <a:gridCol w="600324"/>
                <a:gridCol w="575124"/>
                <a:gridCol w="433061"/>
                <a:gridCol w="430976"/>
                <a:gridCol w="435144"/>
                <a:gridCol w="433061"/>
                <a:gridCol w="433061"/>
                <a:gridCol w="816289"/>
                <a:gridCol w="735326"/>
              </a:tblGrid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SKU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Steps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C, 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E,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71" marR="7871" marT="7871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Volume</a:t>
                      </a:r>
                      <a:r>
                        <a:rPr lang="ru-RU" sz="900" b="1" dirty="0" smtClean="0"/>
                        <a:t>,</a:t>
                      </a:r>
                      <a:r>
                        <a:rPr lang="ru-RU" sz="900" b="1" baseline="0" dirty="0" smtClean="0"/>
                        <a:t> </a:t>
                      </a:r>
                      <a:r>
                        <a:rPr lang="en-US" sz="900" b="1" baseline="0" dirty="0" smtClean="0"/>
                        <a:t>m3</a:t>
                      </a:r>
                      <a:endParaRPr lang="ru-RU" sz="9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Weight, kg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5150103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0,070963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5150104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0,088282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5150105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0,10795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5150106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0,128066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5150107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0,152381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5150108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0,177487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0482" name="Picture 2" descr="https://zavodnv.ru/media/items/14/b4/35/ec/432bc6cbca208e59e997c3994ee959b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1122" y="1988840"/>
            <a:ext cx="1487342" cy="3687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Схема: Стремянка алюминиевая с лотком-органайзером индустриальная NV 5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657" y="4797152"/>
            <a:ext cx="5302913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C:\Users\igolovchansky\Downloads\scaffolds plant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229826"/>
            <a:ext cx="1556577" cy="49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5868144" y="6305569"/>
            <a:ext cx="16561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Proxima Nova" panose="020B0604020202020204" charset="0"/>
              </a:rPr>
              <a:t>zavodnv.ru/</a:t>
            </a:r>
            <a:r>
              <a:rPr lang="en-US" sz="1600" b="1" dirty="0" err="1" smtClean="0">
                <a:solidFill>
                  <a:srgbClr val="FF0000"/>
                </a:solidFill>
                <a:latin typeface="Proxima Nova" panose="020B0604020202020204" charset="0"/>
              </a:rPr>
              <a:t>en</a:t>
            </a:r>
            <a:endParaRPr lang="ru-RU" sz="1600" dirty="0"/>
          </a:p>
        </p:txBody>
      </p:sp>
      <p:grpSp>
        <p:nvGrpSpPr>
          <p:cNvPr id="12" name="Группа 11"/>
          <p:cNvGrpSpPr/>
          <p:nvPr/>
        </p:nvGrpSpPr>
        <p:grpSpPr>
          <a:xfrm>
            <a:off x="395536" y="260648"/>
            <a:ext cx="1872208" cy="504056"/>
            <a:chOff x="6876256" y="260648"/>
            <a:chExt cx="1872208" cy="504056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6256" y="447460"/>
              <a:ext cx="1800200" cy="317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Овал 15"/>
            <p:cNvSpPr/>
            <p:nvPr/>
          </p:nvSpPr>
          <p:spPr>
            <a:xfrm>
              <a:off x="8532440" y="260648"/>
              <a:ext cx="216024" cy="216024"/>
            </a:xfrm>
            <a:prstGeom prst="ellipse">
              <a:avLst/>
            </a:prstGeom>
            <a:noFill/>
            <a:ln w="38100">
              <a:solidFill>
                <a:srgbClr val="E635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rgbClr val="E6352F"/>
                  </a:solidFill>
                </a:rPr>
                <a:t>R</a:t>
              </a:r>
              <a:endParaRPr lang="ru-RU" b="1" dirty="0">
                <a:solidFill>
                  <a:srgbClr val="E6352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79856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39752" y="332656"/>
            <a:ext cx="56166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Three-section aluminium rung </a:t>
            </a:r>
            <a:r>
              <a:rPr lang="en-US" dirty="0" smtClean="0"/>
              <a:t>ladder VIRA </a:t>
            </a:r>
            <a:r>
              <a:rPr lang="ru-RU" dirty="0" smtClean="0"/>
              <a:t>5</a:t>
            </a:r>
            <a:r>
              <a:rPr lang="de-DE" dirty="0" smtClean="0"/>
              <a:t>23</a:t>
            </a:r>
            <a:r>
              <a:rPr lang="en-US" dirty="0" smtClean="0"/>
              <a:t>0</a:t>
            </a:r>
            <a:r>
              <a:rPr lang="de-DE" dirty="0" smtClean="0"/>
              <a:t> </a:t>
            </a:r>
            <a:r>
              <a:rPr lang="en-US" dirty="0" smtClean="0"/>
              <a:t>Industrial</a:t>
            </a:r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764704"/>
            <a:ext cx="604867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3"/>
              </a:buBlip>
            </a:pPr>
            <a:r>
              <a:rPr lang="en-US" sz="1000" dirty="0" smtClean="0"/>
              <a:t>Three-section </a:t>
            </a:r>
            <a:r>
              <a:rPr lang="en-US" sz="1000" dirty="0"/>
              <a:t>versatile rung ladder of 6 </a:t>
            </a:r>
            <a:r>
              <a:rPr lang="en-US" sz="1000" dirty="0" smtClean="0"/>
              <a:t>functions.</a:t>
            </a:r>
            <a:endParaRPr lang="en-US" sz="1000" dirty="0"/>
          </a:p>
          <a:p>
            <a:pPr marL="285750" indent="-285750">
              <a:buBlip>
                <a:blip r:embed="rId3"/>
              </a:buBlip>
            </a:pPr>
            <a:r>
              <a:rPr lang="en-US" sz="1000" dirty="0" smtClean="0"/>
              <a:t>Can </a:t>
            </a:r>
            <a:r>
              <a:rPr lang="en-US" sz="1000" dirty="0"/>
              <a:t>be used on steps and </a:t>
            </a:r>
            <a:r>
              <a:rPr lang="en-US" sz="1000" dirty="0" smtClean="0"/>
              <a:t>stairs.</a:t>
            </a:r>
            <a:endParaRPr lang="en-US" sz="1000" dirty="0"/>
          </a:p>
          <a:p>
            <a:pPr marL="285750" indent="-285750">
              <a:buBlip>
                <a:blip r:embed="rId3"/>
              </a:buBlip>
            </a:pPr>
            <a:r>
              <a:rPr lang="en-US" sz="1000" dirty="0" smtClean="0"/>
              <a:t>Top </a:t>
            </a:r>
            <a:r>
              <a:rPr lang="en-US" sz="1000" dirty="0"/>
              <a:t>ladder fitted with wall wheels for comfortable wall </a:t>
            </a:r>
            <a:r>
              <a:rPr lang="en-US" sz="1000" dirty="0" smtClean="0"/>
              <a:t>movement.</a:t>
            </a:r>
            <a:endParaRPr lang="en-US" sz="1000" dirty="0"/>
          </a:p>
          <a:p>
            <a:pPr marL="285750" indent="-285750">
              <a:buBlip>
                <a:blip r:embed="rId3"/>
              </a:buBlip>
            </a:pPr>
            <a:r>
              <a:rPr lang="en-US" sz="1000" dirty="0" smtClean="0"/>
              <a:t>Strong</a:t>
            </a:r>
            <a:r>
              <a:rPr lang="en-US" sz="1000" dirty="0"/>
              <a:t>, weather resistant </a:t>
            </a:r>
            <a:r>
              <a:rPr lang="en-US" sz="1000" dirty="0" smtClean="0"/>
              <a:t>belts.</a:t>
            </a:r>
            <a:endParaRPr lang="en-US" sz="1000" dirty="0"/>
          </a:p>
          <a:p>
            <a:pPr marL="285750" indent="-285750">
              <a:buBlip>
                <a:blip r:embed="rId3"/>
              </a:buBlip>
            </a:pPr>
            <a:r>
              <a:rPr lang="en-US" sz="1000" dirty="0" smtClean="0"/>
              <a:t>Extra </a:t>
            </a:r>
            <a:r>
              <a:rPr lang="en-US" sz="1000" dirty="0"/>
              <a:t>aluminium rigid </a:t>
            </a:r>
            <a:r>
              <a:rPr lang="en-US" sz="1000" dirty="0" smtClean="0"/>
              <a:t>connection.</a:t>
            </a:r>
            <a:endParaRPr lang="en-US" sz="1000" dirty="0"/>
          </a:p>
          <a:p>
            <a:pPr marL="285750" indent="-285750">
              <a:buBlip>
                <a:blip r:embed="rId3"/>
              </a:buBlip>
            </a:pPr>
            <a:r>
              <a:rPr lang="en-US" sz="1000" dirty="0" smtClean="0"/>
              <a:t>Rungs </a:t>
            </a:r>
            <a:r>
              <a:rPr lang="en-US" sz="1000" dirty="0"/>
              <a:t>and stiles are made from extruded </a:t>
            </a:r>
            <a:r>
              <a:rPr lang="en-US" sz="1000" dirty="0" smtClean="0"/>
              <a:t>profiles.</a:t>
            </a:r>
            <a:endParaRPr lang="en-US" sz="1000" dirty="0"/>
          </a:p>
          <a:p>
            <a:pPr marL="285750" indent="-285750">
              <a:buBlip>
                <a:blip r:embed="rId3"/>
              </a:buBlip>
            </a:pPr>
            <a:r>
              <a:rPr lang="en-US" sz="1000" dirty="0" smtClean="0"/>
              <a:t>Strong </a:t>
            </a:r>
            <a:r>
              <a:rPr lang="en-US" sz="1000" dirty="0"/>
              <a:t>riveting connects rungs and stiles, providing extra reliability and lasting </a:t>
            </a:r>
            <a:r>
              <a:rPr lang="en-US" sz="1000" dirty="0" smtClean="0"/>
              <a:t>quality.</a:t>
            </a:r>
            <a:endParaRPr lang="en-US" sz="1000" dirty="0"/>
          </a:p>
          <a:p>
            <a:pPr marL="285750" indent="-285750">
              <a:buBlip>
                <a:blip r:embed="rId3"/>
              </a:buBlip>
            </a:pPr>
            <a:r>
              <a:rPr lang="en-US" sz="1000" dirty="0" smtClean="0"/>
              <a:t>Rifled </a:t>
            </a:r>
            <a:r>
              <a:rPr lang="en-US" sz="1000" dirty="0"/>
              <a:t>rung pitch of 260 mm for maximum safety when ascending the </a:t>
            </a:r>
            <a:r>
              <a:rPr lang="en-US" sz="1000" dirty="0" smtClean="0"/>
              <a:t>ladder.</a:t>
            </a:r>
            <a:endParaRPr lang="en-US" sz="1000" dirty="0"/>
          </a:p>
          <a:p>
            <a:pPr marL="285750" indent="-285750">
              <a:buBlip>
                <a:blip r:embed="rId3"/>
              </a:buBlip>
            </a:pPr>
            <a:r>
              <a:rPr lang="en-US" sz="1000" dirty="0" smtClean="0"/>
              <a:t>Plastic </a:t>
            </a:r>
            <a:r>
              <a:rPr lang="en-US" sz="1000" dirty="0"/>
              <a:t>protective clips on the rungs and on the guide brackets for comfortable </a:t>
            </a:r>
            <a:r>
              <a:rPr lang="en-US" sz="1000" dirty="0" smtClean="0"/>
              <a:t>use.</a:t>
            </a:r>
            <a:endParaRPr lang="en-US" sz="1000" dirty="0"/>
          </a:p>
          <a:p>
            <a:pPr marL="285750" indent="-285750">
              <a:buBlip>
                <a:blip r:embed="rId3"/>
              </a:buBlip>
            </a:pPr>
            <a:r>
              <a:rPr lang="en-US" sz="1000" dirty="0" smtClean="0"/>
              <a:t>Sturdy </a:t>
            </a:r>
            <a:r>
              <a:rPr lang="en-US" sz="1000" dirty="0"/>
              <a:t>guide brackets from extruded profile fix the extendable section reliably in any working </a:t>
            </a:r>
            <a:r>
              <a:rPr lang="en-US" sz="1000" dirty="0" smtClean="0"/>
              <a:t>position.</a:t>
            </a:r>
            <a:endParaRPr lang="en-US" sz="1000" dirty="0"/>
          </a:p>
          <a:p>
            <a:pPr marL="285750" indent="-285750">
              <a:buBlip>
                <a:blip r:embed="rId3"/>
              </a:buBlip>
            </a:pPr>
            <a:r>
              <a:rPr lang="en-US" sz="1000" dirty="0" smtClean="0"/>
              <a:t>Four </a:t>
            </a:r>
            <a:r>
              <a:rPr lang="en-US" sz="1000" dirty="0"/>
              <a:t>hooks from extruded profile with safety </a:t>
            </a:r>
            <a:r>
              <a:rPr lang="en-US" sz="1000" dirty="0" smtClean="0"/>
              <a:t>blockers.</a:t>
            </a:r>
            <a:endParaRPr lang="en-US" sz="1000" dirty="0"/>
          </a:p>
          <a:p>
            <a:pPr marL="285750" indent="-285750">
              <a:buBlip>
                <a:blip r:embed="rId3"/>
              </a:buBlip>
            </a:pPr>
            <a:r>
              <a:rPr lang="en-US" sz="1000" dirty="0" smtClean="0"/>
              <a:t>Wide </a:t>
            </a:r>
            <a:r>
              <a:rPr lang="en-US" sz="1000" dirty="0"/>
              <a:t>cross bar provides extra </a:t>
            </a:r>
            <a:r>
              <a:rPr lang="en-US" sz="1000" dirty="0" smtClean="0"/>
              <a:t>stability.</a:t>
            </a:r>
            <a:endParaRPr lang="en-US" sz="1000" dirty="0"/>
          </a:p>
          <a:p>
            <a:pPr marL="285750" indent="-285750">
              <a:buBlip>
                <a:blip r:embed="rId3"/>
              </a:buBlip>
            </a:pPr>
            <a:r>
              <a:rPr lang="en-US" sz="1000" dirty="0" smtClean="0"/>
              <a:t>Firmly </a:t>
            </a:r>
            <a:r>
              <a:rPr lang="en-US" sz="1000" dirty="0"/>
              <a:t>seated in the stiles and cross bar end caps are made from 2 component plastic where </a:t>
            </a:r>
            <a:r>
              <a:rPr lang="en-US" sz="1000" dirty="0" smtClean="0"/>
              <a:t>hard. </a:t>
            </a:r>
            <a:r>
              <a:rPr lang="en-US" sz="1000" dirty="0"/>
              <a:t>component is </a:t>
            </a:r>
            <a:r>
              <a:rPr lang="en-US" sz="1000" dirty="0" smtClean="0"/>
              <a:t>Responsible </a:t>
            </a:r>
            <a:r>
              <a:rPr lang="en-US" sz="1000" dirty="0"/>
              <a:t>for security fixing and soft component prevents risk of </a:t>
            </a:r>
            <a:r>
              <a:rPr lang="en-US" sz="1000" dirty="0" smtClean="0"/>
              <a:t>slipping.</a:t>
            </a:r>
            <a:endParaRPr lang="en-US" sz="1000" dirty="0"/>
          </a:p>
          <a:p>
            <a:pPr marL="285750" indent="-285750">
              <a:buBlip>
                <a:blip r:embed="rId3"/>
              </a:buBlip>
            </a:pPr>
            <a:r>
              <a:rPr lang="en-US" sz="1000" dirty="0" smtClean="0"/>
              <a:t>The </a:t>
            </a:r>
            <a:r>
              <a:rPr lang="en-US" sz="1000" dirty="0"/>
              <a:t>upper section can be easily pulled out and be used as a separate single leaning rung </a:t>
            </a:r>
            <a:r>
              <a:rPr lang="en-US" sz="1000" dirty="0" smtClean="0"/>
              <a:t>ladder.</a:t>
            </a:r>
            <a:endParaRPr lang="en-US" sz="1000" dirty="0"/>
          </a:p>
          <a:p>
            <a:pPr marL="285750" indent="-285750">
              <a:buBlip>
                <a:blip r:embed="rId3"/>
              </a:buBlip>
            </a:pPr>
            <a:r>
              <a:rPr lang="en-US" sz="1000" dirty="0" smtClean="0"/>
              <a:t>Durable </a:t>
            </a:r>
            <a:r>
              <a:rPr lang="en-US" sz="1000" dirty="0"/>
              <a:t>and totally </a:t>
            </a:r>
            <a:r>
              <a:rPr lang="en-US" sz="1000" dirty="0" smtClean="0"/>
              <a:t>repairable.</a:t>
            </a:r>
            <a:endParaRPr lang="de-DE" sz="1000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14048"/>
            <a:ext cx="75045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 descr="C:\Users\igolovchansky\Downloads\scaffolds plan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229826"/>
            <a:ext cx="1556577" cy="49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5868144" y="6305569"/>
            <a:ext cx="16561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Proxima Nova" panose="020B0604020202020204" charset="0"/>
              </a:rPr>
              <a:t>zavodnv.ru/</a:t>
            </a:r>
            <a:r>
              <a:rPr lang="en-US" sz="1600" b="1" dirty="0" err="1" smtClean="0">
                <a:solidFill>
                  <a:srgbClr val="FF0000"/>
                </a:solidFill>
                <a:latin typeface="Proxima Nova" panose="020B0604020202020204" charset="0"/>
              </a:rPr>
              <a:t>en</a:t>
            </a:r>
            <a:endParaRPr lang="ru-RU" sz="1600" dirty="0"/>
          </a:p>
        </p:txBody>
      </p:sp>
      <p:pic>
        <p:nvPicPr>
          <p:cNvPr id="22530" name="Picture 2" descr="https://zavodnv.ru/media/category/2016/02/20/52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3" y="620688"/>
            <a:ext cx="1080120" cy="2544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5308517"/>
              </p:ext>
            </p:extLst>
          </p:nvPr>
        </p:nvGraphicFramePr>
        <p:xfrm>
          <a:off x="1149422" y="3284984"/>
          <a:ext cx="7671050" cy="2491740"/>
        </p:xfrm>
        <a:graphic>
          <a:graphicData uri="http://schemas.openxmlformats.org/drawingml/2006/table">
            <a:tbl>
              <a:tblPr/>
              <a:tblGrid>
                <a:gridCol w="614269"/>
                <a:gridCol w="504056"/>
                <a:gridCol w="360040"/>
                <a:gridCol w="432048"/>
                <a:gridCol w="382307"/>
                <a:gridCol w="485918"/>
                <a:gridCol w="485918"/>
                <a:gridCol w="353913"/>
                <a:gridCol w="357333"/>
                <a:gridCol w="355623"/>
                <a:gridCol w="355623"/>
                <a:gridCol w="355623"/>
                <a:gridCol w="396134"/>
                <a:gridCol w="315112"/>
                <a:gridCol w="355623"/>
                <a:gridCol w="355623"/>
                <a:gridCol w="633168"/>
                <a:gridCol w="572719"/>
              </a:tblGrid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SKU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Steps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A,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B,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C,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D,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E,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F,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G,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H,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I,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J,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mm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K, mm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L,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M,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N,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Volume</a:t>
                      </a:r>
                      <a:r>
                        <a:rPr lang="ru-RU" sz="900" b="1" dirty="0" smtClean="0"/>
                        <a:t>,</a:t>
                      </a:r>
                      <a:r>
                        <a:rPr lang="ru-RU" sz="900" b="1" baseline="0" dirty="0" smtClean="0"/>
                        <a:t> </a:t>
                      </a:r>
                      <a:r>
                        <a:rPr lang="en-US" sz="900" b="1" baseline="0" dirty="0" smtClean="0"/>
                        <a:t>m3</a:t>
                      </a:r>
                      <a:endParaRPr lang="ru-RU" sz="9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Weight, kg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5230306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х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0,1903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3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5230307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х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0,2189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5230308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х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0,2475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5230309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х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0,2761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5230310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х1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0,3047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5230311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х1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0,3333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5230312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х1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0,3619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5230313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х1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0,50765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5230314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х1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0,54483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5230315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х1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0,58201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5230316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х1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0,61919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5230317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х1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0,65637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2532" name="Picture 4" descr="Схема: Лестница алюминиевая трёхсекционная индустриальная NV 52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786739"/>
            <a:ext cx="4370151" cy="1005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395536" y="260648"/>
            <a:ext cx="1872208" cy="504056"/>
            <a:chOff x="6876256" y="260648"/>
            <a:chExt cx="1872208" cy="504056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6256" y="447460"/>
              <a:ext cx="1800200" cy="317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Овал 15"/>
            <p:cNvSpPr/>
            <p:nvPr/>
          </p:nvSpPr>
          <p:spPr>
            <a:xfrm>
              <a:off x="8532440" y="260648"/>
              <a:ext cx="216024" cy="216024"/>
            </a:xfrm>
            <a:prstGeom prst="ellipse">
              <a:avLst/>
            </a:prstGeom>
            <a:noFill/>
            <a:ln w="38100">
              <a:solidFill>
                <a:srgbClr val="E635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rgbClr val="E6352F"/>
                  </a:solidFill>
                </a:rPr>
                <a:t>R</a:t>
              </a:r>
              <a:endParaRPr lang="ru-RU" b="1" dirty="0">
                <a:solidFill>
                  <a:srgbClr val="E6352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02483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07704" y="570166"/>
            <a:ext cx="52565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/>
              <a:t>Mobile folding ladder with </a:t>
            </a:r>
            <a:r>
              <a:rPr lang="en-US" sz="1600" dirty="0" smtClean="0"/>
              <a:t>platform </a:t>
            </a:r>
            <a:r>
              <a:rPr lang="en-US" sz="1600" dirty="0" smtClean="0"/>
              <a:t>VIRA 5540 Industrial</a:t>
            </a:r>
            <a:endParaRPr lang="en-US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980728"/>
            <a:ext cx="511256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3"/>
              </a:buBlip>
            </a:pPr>
            <a:r>
              <a:rPr lang="en-US" sz="1400" dirty="0"/>
              <a:t>Ergonomic stairs with platform for safe </a:t>
            </a:r>
            <a:r>
              <a:rPr lang="en-US" sz="1400" dirty="0" smtClean="0"/>
              <a:t>operation.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Easy to work with, to move and storage due to the folding design </a:t>
            </a:r>
            <a:r>
              <a:rPr lang="en-US" sz="1400" dirty="0" smtClean="0"/>
              <a:t>and </a:t>
            </a:r>
            <a:r>
              <a:rPr lang="en-US" sz="1400" dirty="0"/>
              <a:t>castors of 125 mm </a:t>
            </a:r>
            <a:r>
              <a:rPr lang="en-US" sz="1400" dirty="0" smtClean="0"/>
              <a:t>diameter.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Steps with 100 mm depth from extruded aluminum profile for comfortable ascending platform is fenced from three sides for long and safe </a:t>
            </a:r>
            <a:r>
              <a:rPr lang="en-US" sz="1400" dirty="0" smtClean="0"/>
              <a:t>work.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1,1 m </a:t>
            </a:r>
            <a:r>
              <a:rPr lang="en-US" sz="1400" dirty="0"/>
              <a:t>railing </a:t>
            </a:r>
            <a:r>
              <a:rPr lang="en-US" sz="1400" dirty="0" smtClean="0"/>
              <a:t>height.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Max load 150 </a:t>
            </a:r>
            <a:r>
              <a:rPr lang="en-US" sz="1400" dirty="0" smtClean="0"/>
              <a:t>kg.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Wide cross </a:t>
            </a:r>
            <a:r>
              <a:rPr lang="en-US" sz="1400" dirty="0" smtClean="0"/>
              <a:t>bar.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Guardrail for safe and ergonomic working at </a:t>
            </a:r>
            <a:r>
              <a:rPr lang="en-US" sz="1400" dirty="0" smtClean="0"/>
              <a:t>heights.</a:t>
            </a:r>
            <a:endParaRPr lang="de-DE" sz="1400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14048"/>
            <a:ext cx="75045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1525479"/>
              </p:ext>
            </p:extLst>
          </p:nvPr>
        </p:nvGraphicFramePr>
        <p:xfrm>
          <a:off x="1475653" y="3305416"/>
          <a:ext cx="5441924" cy="1291590"/>
        </p:xfrm>
        <a:graphic>
          <a:graphicData uri="http://schemas.openxmlformats.org/drawingml/2006/table">
            <a:tbl>
              <a:tblPr/>
              <a:tblGrid>
                <a:gridCol w="804767"/>
                <a:gridCol w="491756"/>
                <a:gridCol w="370287"/>
                <a:gridCol w="368504"/>
                <a:gridCol w="372067"/>
                <a:gridCol w="372067"/>
                <a:gridCol w="370287"/>
                <a:gridCol w="370287"/>
                <a:gridCol w="370287"/>
                <a:gridCol w="816289"/>
                <a:gridCol w="735326"/>
              </a:tblGrid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SKU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Steps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Volume</a:t>
                      </a:r>
                      <a:r>
                        <a:rPr lang="ru-RU" sz="900" b="1" dirty="0" smtClean="0"/>
                        <a:t>,</a:t>
                      </a:r>
                      <a:r>
                        <a:rPr lang="ru-RU" sz="900" b="1" baseline="0" dirty="0" smtClean="0"/>
                        <a:t> </a:t>
                      </a:r>
                      <a:r>
                        <a:rPr lang="en-US" sz="900" b="1" baseline="0" dirty="0" smtClean="0"/>
                        <a:t>m3</a:t>
                      </a:r>
                      <a:endParaRPr lang="ru-RU" sz="9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Weight, kg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5540104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5540105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5540106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5540107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5540108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5540109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4" name="Picture 4" descr="C:\Users\igolovchansky\Downloads\scaffolds plan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229826"/>
            <a:ext cx="1556577" cy="49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5868144" y="6305569"/>
            <a:ext cx="16561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Proxima Nova" panose="020B0604020202020204" charset="0"/>
              </a:rPr>
              <a:t>zavodnv.ru/</a:t>
            </a:r>
            <a:r>
              <a:rPr lang="en-US" sz="1600" b="1" dirty="0" err="1" smtClean="0">
                <a:solidFill>
                  <a:srgbClr val="FF0000"/>
                </a:solidFill>
                <a:latin typeface="Proxima Nova" panose="020B0604020202020204" charset="0"/>
              </a:rPr>
              <a:t>en</a:t>
            </a:r>
            <a:endParaRPr lang="ru-RU" sz="1600" dirty="0"/>
          </a:p>
        </p:txBody>
      </p:sp>
      <p:pic>
        <p:nvPicPr>
          <p:cNvPr id="23554" name="Picture 2" descr="https://zavodnv.ru/media/items/a4/75/c3/bb/2c9c22726b42a7208c7cdd14a91e1cab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4854" y="764704"/>
            <a:ext cx="163557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Схема: Передвижная складная лестница с площадкой индустриальная NV 55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686" y="4725144"/>
            <a:ext cx="4340424" cy="1328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Группа 10"/>
          <p:cNvGrpSpPr/>
          <p:nvPr/>
        </p:nvGrpSpPr>
        <p:grpSpPr>
          <a:xfrm>
            <a:off x="395536" y="260648"/>
            <a:ext cx="1872208" cy="504056"/>
            <a:chOff x="6876256" y="260648"/>
            <a:chExt cx="1872208" cy="504056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6256" y="447460"/>
              <a:ext cx="1800200" cy="317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Овал 15"/>
            <p:cNvSpPr/>
            <p:nvPr/>
          </p:nvSpPr>
          <p:spPr>
            <a:xfrm>
              <a:off x="8532440" y="260648"/>
              <a:ext cx="216024" cy="216024"/>
            </a:xfrm>
            <a:prstGeom prst="ellipse">
              <a:avLst/>
            </a:prstGeom>
            <a:noFill/>
            <a:ln w="38100">
              <a:solidFill>
                <a:srgbClr val="E635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rgbClr val="E6352F"/>
                  </a:solidFill>
                </a:rPr>
                <a:t>R</a:t>
              </a:r>
              <a:endParaRPr lang="ru-RU" b="1" dirty="0">
                <a:solidFill>
                  <a:srgbClr val="E6352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297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27384"/>
            <a:ext cx="6516216" cy="6934632"/>
          </a:xfrm>
          <a:prstGeom prst="rect">
            <a:avLst/>
          </a:prstGeom>
          <a:solidFill>
            <a:srgbClr val="E635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2564904"/>
            <a:ext cx="55446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600" dirty="0" smtClean="0">
              <a:solidFill>
                <a:schemeClr val="bg1"/>
              </a:solidFill>
              <a:latin typeface="Proxima Nova" panose="020B0604020202020204" charset="0"/>
            </a:endParaRPr>
          </a:p>
          <a:p>
            <a:r>
              <a:rPr lang="en-US" sz="1600" dirty="0" smtClean="0">
                <a:solidFill>
                  <a:schemeClr val="bg1"/>
                </a:solidFill>
                <a:latin typeface="Proxima Nova" panose="020B0604020202020204" charset="0"/>
              </a:rPr>
              <a:t>188360</a:t>
            </a:r>
            <a:r>
              <a:rPr lang="en-US" sz="1600" dirty="0">
                <a:solidFill>
                  <a:schemeClr val="bg1"/>
                </a:solidFill>
                <a:latin typeface="Proxima Nova" panose="020B0604020202020204" charset="0"/>
              </a:rPr>
              <a:t>, Russia</a:t>
            </a:r>
          </a:p>
          <a:p>
            <a:r>
              <a:rPr lang="en-US" sz="1600" dirty="0">
                <a:solidFill>
                  <a:schemeClr val="bg1"/>
                </a:solidFill>
                <a:latin typeface="Proxima Nova" panose="020B0604020202020204" charset="0"/>
              </a:rPr>
              <a:t>Plot 2, territory Promzona 2</a:t>
            </a:r>
          </a:p>
          <a:p>
            <a:r>
              <a:rPr lang="en-US" sz="1600" dirty="0">
                <a:solidFill>
                  <a:schemeClr val="bg1"/>
                </a:solidFill>
                <a:latin typeface="Proxima Nova" panose="020B0604020202020204" charset="0"/>
              </a:rPr>
              <a:t>Gatchina, Gatchinskiy district, </a:t>
            </a:r>
          </a:p>
          <a:p>
            <a:r>
              <a:rPr lang="en-US" sz="1600" dirty="0">
                <a:solidFill>
                  <a:schemeClr val="bg1"/>
                </a:solidFill>
                <a:latin typeface="Proxima Nova" panose="020B0604020202020204" charset="0"/>
              </a:rPr>
              <a:t>Leningradskiy region</a:t>
            </a:r>
          </a:p>
          <a:p>
            <a:r>
              <a:rPr lang="en-US" sz="1600" dirty="0" smtClean="0">
                <a:solidFill>
                  <a:schemeClr val="bg1"/>
                </a:solidFill>
                <a:latin typeface="Proxima Nova" panose="020B0604020202020204" charset="0"/>
              </a:rPr>
              <a:t>“Novaya Vysota” </a:t>
            </a:r>
            <a:r>
              <a:rPr lang="en-US" sz="1600" dirty="0">
                <a:solidFill>
                  <a:schemeClr val="bg1"/>
                </a:solidFill>
                <a:latin typeface="Proxima Nova" panose="020B0604020202020204" charset="0"/>
              </a:rPr>
              <a:t>Scaffolds </a:t>
            </a:r>
            <a:r>
              <a:rPr lang="en-US" sz="1600" dirty="0" smtClean="0">
                <a:solidFill>
                  <a:schemeClr val="bg1"/>
                </a:solidFill>
                <a:latin typeface="Proxima Nova" panose="020B0604020202020204" charset="0"/>
              </a:rPr>
              <a:t>Plant</a:t>
            </a:r>
            <a:endParaRPr lang="en-US" sz="1600" dirty="0">
              <a:solidFill>
                <a:schemeClr val="bg1"/>
              </a:solidFill>
              <a:latin typeface="Proxima Nova" panose="020B060402020202020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4542800"/>
            <a:ext cx="432048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 smtClean="0">
              <a:solidFill>
                <a:schemeClr val="bg1"/>
              </a:solidFill>
              <a:latin typeface="Proxima Nova" panose="020B0604020202020204" charset="0"/>
            </a:endParaRPr>
          </a:p>
          <a:p>
            <a:r>
              <a:rPr lang="en-US" sz="1600" b="1" dirty="0" smtClean="0">
                <a:solidFill>
                  <a:schemeClr val="bg1"/>
                </a:solidFill>
                <a:latin typeface="Proxima Nova" panose="020B0604020202020204" charset="0"/>
              </a:rPr>
              <a:t>zavodnv.ru/</a:t>
            </a:r>
            <a:r>
              <a:rPr lang="en-US" sz="1600" b="1" dirty="0" err="1" smtClean="0">
                <a:solidFill>
                  <a:schemeClr val="bg1"/>
                </a:solidFill>
                <a:latin typeface="Proxima Nova" panose="020B0604020202020204" charset="0"/>
              </a:rPr>
              <a:t>en</a:t>
            </a:r>
            <a:endParaRPr lang="ru-RU" sz="1600" b="1" dirty="0">
              <a:solidFill>
                <a:schemeClr val="bg1"/>
              </a:solidFill>
              <a:latin typeface="Proxima Nova" panose="020B060402020202020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55576" y="902330"/>
            <a:ext cx="511256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400" b="1" cap="all" dirty="0">
                <a:solidFill>
                  <a:schemeClr val="bg1"/>
                </a:solidFill>
                <a:latin typeface="Oswald" panose="020B0604020202020204" charset="-52"/>
              </a:rPr>
              <a:t>Confidence </a:t>
            </a:r>
            <a:r>
              <a:rPr lang="de-DE" sz="4400" b="1" cap="all" dirty="0" smtClean="0">
                <a:solidFill>
                  <a:schemeClr val="bg1"/>
                </a:solidFill>
                <a:latin typeface="Oswald" panose="020B0604020202020204" charset="-52"/>
              </a:rPr>
              <a:t/>
            </a:r>
            <a:br>
              <a:rPr lang="de-DE" sz="4400" b="1" cap="all" dirty="0" smtClean="0">
                <a:solidFill>
                  <a:schemeClr val="bg1"/>
                </a:solidFill>
                <a:latin typeface="Oswald" panose="020B0604020202020204" charset="-52"/>
              </a:rPr>
            </a:br>
            <a:r>
              <a:rPr lang="de-DE" sz="4400" b="1" cap="all" dirty="0" smtClean="0">
                <a:solidFill>
                  <a:schemeClr val="bg1"/>
                </a:solidFill>
                <a:latin typeface="Oswald" panose="020B0604020202020204" charset="-52"/>
              </a:rPr>
              <a:t>in </a:t>
            </a:r>
            <a:r>
              <a:rPr lang="de-DE" sz="4400" b="1" cap="all" dirty="0">
                <a:solidFill>
                  <a:schemeClr val="bg1"/>
                </a:solidFill>
                <a:latin typeface="Oswald" panose="020B0604020202020204" charset="-52"/>
              </a:rPr>
              <a:t>every step!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8006" y="1095531"/>
            <a:ext cx="75045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 descr="C:\Users\igolovchansky\Downloads\scaffolds plan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887" y="6209672"/>
            <a:ext cx="1556577" cy="49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Группа 5"/>
          <p:cNvGrpSpPr/>
          <p:nvPr/>
        </p:nvGrpSpPr>
        <p:grpSpPr>
          <a:xfrm>
            <a:off x="6732240" y="260648"/>
            <a:ext cx="2016224" cy="504056"/>
            <a:chOff x="6732240" y="260648"/>
            <a:chExt cx="2016224" cy="504056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32240" y="447460"/>
              <a:ext cx="1800200" cy="317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Овал 11"/>
            <p:cNvSpPr/>
            <p:nvPr/>
          </p:nvSpPr>
          <p:spPr>
            <a:xfrm>
              <a:off x="8532440" y="260648"/>
              <a:ext cx="216024" cy="216024"/>
            </a:xfrm>
            <a:prstGeom prst="ellipse">
              <a:avLst/>
            </a:prstGeom>
            <a:noFill/>
            <a:ln w="38100">
              <a:solidFill>
                <a:srgbClr val="E635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rgbClr val="E6352F"/>
                  </a:solidFill>
                </a:rPr>
                <a:t>R</a:t>
              </a:r>
              <a:endParaRPr lang="ru-RU" b="1" dirty="0">
                <a:solidFill>
                  <a:srgbClr val="E6352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6409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915816" y="482000"/>
            <a:ext cx="58326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/>
              <a:t>Three-section aluminium rung ladder</a:t>
            </a:r>
            <a:r>
              <a:rPr lang="ru-RU" dirty="0" smtClean="0"/>
              <a:t> </a:t>
            </a:r>
            <a:r>
              <a:rPr lang="en-US" dirty="0" smtClean="0"/>
              <a:t>VIRA 42</a:t>
            </a:r>
            <a:r>
              <a:rPr lang="ru-RU" dirty="0" smtClean="0"/>
              <a:t>3</a:t>
            </a:r>
            <a:r>
              <a:rPr lang="en-US" dirty="0" smtClean="0"/>
              <a:t>0 Standard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1058064"/>
            <a:ext cx="5832648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2"/>
              </a:buBlip>
            </a:pPr>
            <a:r>
              <a:rPr lang="en-US" sz="1200" dirty="0"/>
              <a:t>Positions of using: leaning rung ladder, leaning extension rung ladder, stepladder, stepladder with an extendable section, can be used on stairs or </a:t>
            </a:r>
            <a:r>
              <a:rPr lang="en-US" sz="1200" dirty="0" smtClean="0"/>
              <a:t>steps.</a:t>
            </a:r>
            <a:endParaRPr lang="en-US" sz="1200" dirty="0"/>
          </a:p>
          <a:p>
            <a:pPr marL="285750" indent="-285750">
              <a:buBlip>
                <a:blip r:embed="rId2"/>
              </a:buBlip>
            </a:pPr>
            <a:r>
              <a:rPr lang="en-US" sz="1200" dirty="0" smtClean="0"/>
              <a:t>Very </a:t>
            </a:r>
            <a:r>
              <a:rPr lang="en-US" sz="1200" dirty="0"/>
              <a:t>lightweight but extremely durable and </a:t>
            </a:r>
            <a:r>
              <a:rPr lang="en-US" sz="1200" dirty="0" smtClean="0"/>
              <a:t>reliable.</a:t>
            </a:r>
            <a:endParaRPr lang="en-US" sz="1200" dirty="0"/>
          </a:p>
          <a:p>
            <a:pPr marL="285750" indent="-285750">
              <a:buBlip>
                <a:blip r:embed="rId2"/>
              </a:buBlip>
            </a:pPr>
            <a:r>
              <a:rPr lang="en-US" sz="1200" dirty="0" smtClean="0"/>
              <a:t>Rungs </a:t>
            </a:r>
            <a:r>
              <a:rPr lang="en-US" sz="1200" dirty="0"/>
              <a:t>and stiles are made from extruded aluminium </a:t>
            </a:r>
            <a:r>
              <a:rPr lang="en-US" sz="1200" dirty="0" smtClean="0"/>
              <a:t>profiles.</a:t>
            </a:r>
            <a:endParaRPr lang="en-US" sz="1200" dirty="0"/>
          </a:p>
          <a:p>
            <a:pPr marL="285750" indent="-285750">
              <a:buBlip>
                <a:blip r:embed="rId2"/>
              </a:buBlip>
            </a:pPr>
            <a:r>
              <a:rPr lang="en-US" sz="1200" dirty="0" smtClean="0"/>
              <a:t>Strong </a:t>
            </a:r>
            <a:r>
              <a:rPr lang="en-US" sz="1200" dirty="0"/>
              <a:t>riveting connects rungs and stiles, providing extra reliability and </a:t>
            </a:r>
            <a:r>
              <a:rPr lang="en-US" sz="1200" dirty="0" smtClean="0"/>
              <a:t>durability.</a:t>
            </a:r>
            <a:endParaRPr lang="en-US" sz="1200" dirty="0"/>
          </a:p>
          <a:p>
            <a:pPr marL="285750" indent="-285750">
              <a:buBlip>
                <a:blip r:embed="rId2"/>
              </a:buBlip>
            </a:pPr>
            <a:r>
              <a:rPr lang="en-US" sz="1200" dirty="0"/>
              <a:t>R</a:t>
            </a:r>
            <a:r>
              <a:rPr lang="en-US" sz="1200" dirty="0" smtClean="0"/>
              <a:t>ifled </a:t>
            </a:r>
            <a:r>
              <a:rPr lang="en-US" sz="1200" dirty="0"/>
              <a:t>rung pitch of 260 mm for maximum safety when ascending the </a:t>
            </a:r>
            <a:r>
              <a:rPr lang="en-US" sz="1200" dirty="0" smtClean="0"/>
              <a:t>ladder.</a:t>
            </a:r>
            <a:endParaRPr lang="en-US" sz="1200" dirty="0"/>
          </a:p>
          <a:p>
            <a:pPr marL="285750" indent="-285750">
              <a:buBlip>
                <a:blip r:embed="rId2"/>
              </a:buBlip>
            </a:pPr>
            <a:r>
              <a:rPr lang="en-US" sz="1200" dirty="0" smtClean="0"/>
              <a:t>Aluminium </a:t>
            </a:r>
            <a:r>
              <a:rPr lang="en-US" sz="1200" dirty="0"/>
              <a:t>stile guides fix extendable ladder section reliably in its position for </a:t>
            </a:r>
            <a:r>
              <a:rPr lang="en-US" sz="1200" dirty="0" smtClean="0"/>
              <a:t>use.</a:t>
            </a:r>
            <a:endParaRPr lang="en-US" sz="1200" dirty="0"/>
          </a:p>
          <a:p>
            <a:pPr marL="285750" indent="-285750">
              <a:buBlip>
                <a:blip r:embed="rId2"/>
              </a:buBlip>
            </a:pPr>
            <a:r>
              <a:rPr lang="en-US" sz="1200" dirty="0" smtClean="0"/>
              <a:t>Automatic </a:t>
            </a:r>
            <a:r>
              <a:rPr lang="en-US" sz="1200" dirty="0"/>
              <a:t>locks for </a:t>
            </a:r>
            <a:r>
              <a:rPr lang="en-US" sz="1200" dirty="0" smtClean="0"/>
              <a:t>hooks.</a:t>
            </a:r>
            <a:endParaRPr lang="en-US" sz="1200" dirty="0"/>
          </a:p>
          <a:p>
            <a:pPr marL="285750" indent="-285750">
              <a:buBlip>
                <a:blip r:embed="rId2"/>
              </a:buBlip>
            </a:pPr>
            <a:r>
              <a:rPr lang="en-US" sz="1200" dirty="0" smtClean="0"/>
              <a:t>Optimum </a:t>
            </a:r>
            <a:r>
              <a:rPr lang="en-US" sz="1200" dirty="0"/>
              <a:t>stability thanks to wide cross </a:t>
            </a:r>
            <a:r>
              <a:rPr lang="en-US" sz="1200" dirty="0" smtClean="0"/>
              <a:t>bar.</a:t>
            </a:r>
            <a:endParaRPr lang="en-US" sz="1200" dirty="0"/>
          </a:p>
          <a:p>
            <a:pPr marL="285750" indent="-285750">
              <a:buBlip>
                <a:blip r:embed="rId2"/>
              </a:buBlip>
            </a:pPr>
            <a:r>
              <a:rPr lang="en-US" sz="1200" dirty="0" smtClean="0"/>
              <a:t>Reliably </a:t>
            </a:r>
            <a:r>
              <a:rPr lang="en-US" sz="1200" dirty="0"/>
              <a:t>fixed plastic end caps of stiles and cross-bar prevent risk of </a:t>
            </a:r>
            <a:r>
              <a:rPr lang="en-US" sz="1200" dirty="0" smtClean="0"/>
              <a:t>slipping.</a:t>
            </a:r>
            <a:endParaRPr lang="en-US" sz="1200" dirty="0"/>
          </a:p>
          <a:p>
            <a:pPr marL="285750" indent="-285750">
              <a:buBlip>
                <a:blip r:embed="rId2"/>
              </a:buBlip>
            </a:pPr>
            <a:r>
              <a:rPr lang="en-US" sz="1200" dirty="0" smtClean="0"/>
              <a:t>The </a:t>
            </a:r>
            <a:r>
              <a:rPr lang="en-US" sz="1200" dirty="0"/>
              <a:t>upper section can be </a:t>
            </a:r>
            <a:r>
              <a:rPr lang="en-US" sz="1200" dirty="0" smtClean="0"/>
              <a:t>easily </a:t>
            </a:r>
            <a:r>
              <a:rPr lang="en-US" sz="1200" dirty="0"/>
              <a:t>pulled out and put up and be used separately as a single leaning rung </a:t>
            </a:r>
            <a:r>
              <a:rPr lang="en-US" sz="1200" dirty="0" smtClean="0"/>
              <a:t>ladder.</a:t>
            </a:r>
            <a:endParaRPr lang="en-US" sz="1200" dirty="0"/>
          </a:p>
          <a:p>
            <a:pPr marL="285750" indent="-285750">
              <a:buBlip>
                <a:blip r:embed="rId2"/>
              </a:buBlip>
            </a:pPr>
            <a:r>
              <a:rPr lang="en-US" sz="1200" dirty="0" smtClean="0"/>
              <a:t>Can </a:t>
            </a:r>
            <a:r>
              <a:rPr lang="en-US" sz="1200" dirty="0"/>
              <a:t>be used on steps or stairs by means of upper extendable </a:t>
            </a:r>
            <a:r>
              <a:rPr lang="en-US" sz="1200" dirty="0" smtClean="0"/>
              <a:t>section.</a:t>
            </a:r>
            <a:endParaRPr lang="de-DE" sz="12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2987561"/>
              </p:ext>
            </p:extLst>
          </p:nvPr>
        </p:nvGraphicFramePr>
        <p:xfrm>
          <a:off x="1115616" y="3878168"/>
          <a:ext cx="7920877" cy="1752600"/>
        </p:xfrm>
        <a:graphic>
          <a:graphicData uri="http://schemas.openxmlformats.org/drawingml/2006/table">
            <a:tbl>
              <a:tblPr/>
              <a:tblGrid>
                <a:gridCol w="591243"/>
                <a:gridCol w="566424"/>
                <a:gridCol w="426508"/>
                <a:gridCol w="424458"/>
                <a:gridCol w="428561"/>
                <a:gridCol w="426508"/>
                <a:gridCol w="426508"/>
                <a:gridCol w="426508"/>
                <a:gridCol w="426508"/>
                <a:gridCol w="426508"/>
                <a:gridCol w="426508"/>
                <a:gridCol w="426508"/>
                <a:gridCol w="426508"/>
                <a:gridCol w="426508"/>
                <a:gridCol w="426508"/>
                <a:gridCol w="570534"/>
                <a:gridCol w="648069"/>
              </a:tblGrid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SKU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Steps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А, </a:t>
                      </a: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А1, </a:t>
                      </a: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А2, </a:t>
                      </a: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А3, </a:t>
                      </a: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В, </a:t>
                      </a: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С, </a:t>
                      </a: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С1, </a:t>
                      </a: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С2, </a:t>
                      </a: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D1, </a:t>
                      </a: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D, </a:t>
                      </a: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L, </a:t>
                      </a: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M, </a:t>
                      </a: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N, </a:t>
                      </a: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1" dirty="0" smtClean="0"/>
                        <a:t>Volume</a:t>
                      </a:r>
                      <a:r>
                        <a:rPr lang="ru-RU" sz="800" b="1" dirty="0" smtClean="0"/>
                        <a:t>,</a:t>
                      </a:r>
                      <a:r>
                        <a:rPr lang="ru-RU" sz="800" b="1" baseline="0" dirty="0" smtClean="0"/>
                        <a:t> </a:t>
                      </a:r>
                      <a:r>
                        <a:rPr lang="en-US" sz="800" b="1" baseline="0" dirty="0" smtClean="0"/>
                        <a:t>m3</a:t>
                      </a:r>
                      <a:endParaRPr lang="ru-RU" sz="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1" dirty="0" smtClean="0"/>
                        <a:t>Weight, kg</a:t>
                      </a:r>
                      <a:endParaRPr lang="ru-RU" sz="8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4230107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3х7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0,1227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4230108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3х8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0,1398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4230109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3х9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0,157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4230110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3х10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0,2073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4230111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3х11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0,2277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13,7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4230112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3х12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0,2482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14,8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4230113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3х13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3,43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0,2942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17,3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4230114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3х14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3,69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0,3164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18,9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14048"/>
            <a:ext cx="75045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 descr="https://zavodnv.ru/media/skus/29/10/e9/5b/30ba216bbabbdbcd5612717e11834f0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908721"/>
            <a:ext cx="1584176" cy="2894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Схема: Лестница алюминиевая трёхсекционная NV 123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698129"/>
            <a:ext cx="4317348" cy="1043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igolovchansky\Downloads\scaffolds plant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229826"/>
            <a:ext cx="1556577" cy="49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5868144" y="6305569"/>
            <a:ext cx="16561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Proxima Nova" panose="020B0604020202020204" charset="0"/>
              </a:rPr>
              <a:t>zavodnv.ru/</a:t>
            </a:r>
            <a:r>
              <a:rPr lang="en-US" sz="1600" b="1" dirty="0" err="1" smtClean="0">
                <a:solidFill>
                  <a:srgbClr val="FF0000"/>
                </a:solidFill>
                <a:latin typeface="Proxima Nova" panose="020B0604020202020204" charset="0"/>
              </a:rPr>
              <a:t>en</a:t>
            </a:r>
            <a:endParaRPr lang="ru-RU" sz="1600" dirty="0"/>
          </a:p>
        </p:txBody>
      </p:sp>
      <p:grpSp>
        <p:nvGrpSpPr>
          <p:cNvPr id="15" name="Группа 14"/>
          <p:cNvGrpSpPr/>
          <p:nvPr/>
        </p:nvGrpSpPr>
        <p:grpSpPr>
          <a:xfrm>
            <a:off x="395536" y="260648"/>
            <a:ext cx="1872208" cy="504056"/>
            <a:chOff x="6876256" y="260648"/>
            <a:chExt cx="1872208" cy="504056"/>
          </a:xfrm>
        </p:grpSpPr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6256" y="447460"/>
              <a:ext cx="1800200" cy="317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" name="Овал 16"/>
            <p:cNvSpPr/>
            <p:nvPr/>
          </p:nvSpPr>
          <p:spPr>
            <a:xfrm>
              <a:off x="8532440" y="260648"/>
              <a:ext cx="216024" cy="216024"/>
            </a:xfrm>
            <a:prstGeom prst="ellipse">
              <a:avLst/>
            </a:prstGeom>
            <a:noFill/>
            <a:ln w="38100">
              <a:solidFill>
                <a:srgbClr val="E635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rgbClr val="E6352F"/>
                  </a:solidFill>
                </a:rPr>
                <a:t>R</a:t>
              </a:r>
              <a:endParaRPr lang="ru-RU" b="1" dirty="0">
                <a:solidFill>
                  <a:srgbClr val="E6352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4464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067944" y="482000"/>
            <a:ext cx="46805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/>
              <a:t>Aluminium </a:t>
            </a:r>
            <a:r>
              <a:rPr lang="de-DE" dirty="0" smtClean="0"/>
              <a:t>stepladder</a:t>
            </a:r>
            <a:r>
              <a:rPr lang="ru-RU" dirty="0" smtClean="0"/>
              <a:t> </a:t>
            </a:r>
            <a:r>
              <a:rPr lang="en-US" dirty="0" smtClean="0"/>
              <a:t>VIRA 4</a:t>
            </a:r>
            <a:r>
              <a:rPr lang="ru-RU" dirty="0" smtClean="0"/>
              <a:t>11</a:t>
            </a:r>
            <a:r>
              <a:rPr lang="en-US" dirty="0" smtClean="0"/>
              <a:t>0 Standard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1058064"/>
            <a:ext cx="5688632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2"/>
              </a:buBlip>
            </a:pPr>
            <a:r>
              <a:rPr lang="en-US" sz="1400" dirty="0" smtClean="0"/>
              <a:t>Very </a:t>
            </a:r>
            <a:r>
              <a:rPr lang="en-US" sz="1400" dirty="0"/>
              <a:t>lightweight but extremely durable and </a:t>
            </a:r>
            <a:r>
              <a:rPr lang="en-US" sz="1400" dirty="0" smtClean="0"/>
              <a:t>reliable.</a:t>
            </a:r>
            <a:endParaRPr lang="en-US" sz="1400" dirty="0"/>
          </a:p>
          <a:p>
            <a:pPr marL="285750" indent="-285750">
              <a:buBlip>
                <a:blip r:embed="rId2"/>
              </a:buBlip>
            </a:pPr>
            <a:r>
              <a:rPr lang="en-US" sz="1400" dirty="0" smtClean="0"/>
              <a:t>Can </a:t>
            </a:r>
            <a:r>
              <a:rPr lang="en-US" sz="1400" dirty="0"/>
              <a:t>be easily adjusted and provides high level of </a:t>
            </a:r>
            <a:r>
              <a:rPr lang="en-US" sz="1400" dirty="0" smtClean="0"/>
              <a:t>comfort.</a:t>
            </a:r>
            <a:endParaRPr lang="en-US" sz="1400" dirty="0"/>
          </a:p>
          <a:p>
            <a:pPr marL="285750" indent="-285750">
              <a:buBlip>
                <a:blip r:embed="rId2"/>
              </a:buBlip>
            </a:pPr>
            <a:r>
              <a:rPr lang="en-US" sz="1400" dirty="0" smtClean="0"/>
              <a:t>Steps </a:t>
            </a:r>
            <a:r>
              <a:rPr lang="en-US" sz="1400" dirty="0"/>
              <a:t>and stiles are made from extruded aluminium </a:t>
            </a:r>
            <a:r>
              <a:rPr lang="en-US" sz="1400" dirty="0" smtClean="0"/>
              <a:t>profiles.</a:t>
            </a:r>
            <a:endParaRPr lang="en-US" sz="1400" dirty="0"/>
          </a:p>
          <a:p>
            <a:pPr marL="285750" indent="-285750">
              <a:buBlip>
                <a:blip r:embed="rId2"/>
              </a:buBlip>
            </a:pPr>
            <a:r>
              <a:rPr lang="en-US" sz="1400" dirty="0"/>
              <a:t>80 mm deep wide </a:t>
            </a:r>
            <a:r>
              <a:rPr lang="en-US" sz="1400" dirty="0" smtClean="0"/>
              <a:t>steps.</a:t>
            </a:r>
            <a:endParaRPr lang="en-US" sz="1400" dirty="0"/>
          </a:p>
          <a:p>
            <a:pPr marL="285750" indent="-285750">
              <a:buBlip>
                <a:blip r:embed="rId2"/>
              </a:buBlip>
            </a:pPr>
            <a:r>
              <a:rPr lang="en-US" sz="1400" dirty="0" smtClean="0"/>
              <a:t>Rifled </a:t>
            </a:r>
            <a:r>
              <a:rPr lang="en-US" sz="1400" dirty="0"/>
              <a:t>surface of steps for maximum safety when ascending the </a:t>
            </a:r>
            <a:r>
              <a:rPr lang="en-US" sz="1400" dirty="0" smtClean="0"/>
              <a:t>ladder.</a:t>
            </a:r>
            <a:endParaRPr lang="en-US" sz="1400" dirty="0"/>
          </a:p>
          <a:p>
            <a:pPr marL="285750" indent="-285750">
              <a:buBlip>
                <a:blip r:embed="rId2"/>
              </a:buBlip>
            </a:pPr>
            <a:r>
              <a:rPr lang="en-US" sz="1400" dirty="0" smtClean="0"/>
              <a:t>Sturdy </a:t>
            </a:r>
            <a:r>
              <a:rPr lang="en-US" sz="1400" dirty="0"/>
              <a:t>six-time riveted step/side rail connection for more </a:t>
            </a:r>
            <a:r>
              <a:rPr lang="en-US" sz="1400" dirty="0" smtClean="0"/>
              <a:t>stability.</a:t>
            </a:r>
            <a:endParaRPr lang="en-US" sz="1400" dirty="0"/>
          </a:p>
          <a:p>
            <a:pPr marL="285750" indent="-285750">
              <a:buBlip>
                <a:blip r:embed="rId2"/>
              </a:buBlip>
            </a:pPr>
            <a:r>
              <a:rPr lang="en-US" sz="1400" dirty="0" smtClean="0"/>
              <a:t>Rifled </a:t>
            </a:r>
            <a:r>
              <a:rPr lang="en-US" sz="1400" dirty="0"/>
              <a:t>platform is made from galvanized </a:t>
            </a:r>
            <a:r>
              <a:rPr lang="en-US" sz="1400" dirty="0" smtClean="0"/>
              <a:t>steel.</a:t>
            </a:r>
            <a:endParaRPr lang="en-US" sz="1400" dirty="0"/>
          </a:p>
          <a:p>
            <a:pPr marL="285750" indent="-285750">
              <a:buBlip>
                <a:blip r:embed="rId2"/>
              </a:buBlip>
            </a:pPr>
            <a:r>
              <a:rPr lang="en-US" sz="1400" dirty="0"/>
              <a:t>600 mm safety </a:t>
            </a:r>
            <a:r>
              <a:rPr lang="en-US" sz="1400" dirty="0" smtClean="0"/>
              <a:t>barrier.</a:t>
            </a:r>
            <a:endParaRPr lang="en-US" sz="1400" dirty="0"/>
          </a:p>
          <a:p>
            <a:pPr marL="285750" indent="-285750">
              <a:buBlip>
                <a:blip r:embed="rId2"/>
              </a:buBlip>
            </a:pPr>
            <a:r>
              <a:rPr lang="en-US" sz="1400" dirty="0" smtClean="0"/>
              <a:t>High-strength belts.</a:t>
            </a:r>
            <a:endParaRPr lang="en-US" sz="1400" dirty="0"/>
          </a:p>
          <a:p>
            <a:pPr marL="285750" indent="-285750">
              <a:buBlip>
                <a:blip r:embed="rId2"/>
              </a:buBlip>
            </a:pPr>
            <a:r>
              <a:rPr lang="en-US" sz="1400" dirty="0" smtClean="0"/>
              <a:t>Firm </a:t>
            </a:r>
            <a:r>
              <a:rPr lang="en-US" sz="1400" dirty="0"/>
              <a:t>positioning thanks to steady plastic end </a:t>
            </a:r>
            <a:r>
              <a:rPr lang="en-US" sz="1400" dirty="0" smtClean="0"/>
              <a:t>caps.</a:t>
            </a:r>
            <a:endParaRPr lang="en-US" sz="1400" dirty="0"/>
          </a:p>
          <a:p>
            <a:pPr marL="285750" indent="-285750">
              <a:buBlip>
                <a:blip r:embed="rId2"/>
              </a:buBlip>
            </a:pPr>
            <a:r>
              <a:rPr lang="en-US" sz="1400" dirty="0" smtClean="0"/>
              <a:t>Optimised </a:t>
            </a:r>
            <a:r>
              <a:rPr lang="en-US" sz="1400" dirty="0"/>
              <a:t>transport dimensions for storage and </a:t>
            </a:r>
            <a:r>
              <a:rPr lang="en-US" sz="1400" dirty="0" smtClean="0"/>
              <a:t>transportation.</a:t>
            </a:r>
            <a:endParaRPr lang="en-US" sz="1400" dirty="0"/>
          </a:p>
          <a:p>
            <a:pPr marL="285750" indent="-285750">
              <a:buBlip>
                <a:blip r:embed="rId2"/>
              </a:buBlip>
            </a:pPr>
            <a:r>
              <a:rPr lang="en-US" sz="1400" dirty="0" smtClean="0"/>
              <a:t>Practicality </a:t>
            </a:r>
            <a:r>
              <a:rPr lang="en-US" sz="1400" dirty="0"/>
              <a:t>and attention to every component guarantee safe work at any </a:t>
            </a:r>
            <a:r>
              <a:rPr lang="en-US" sz="1400" dirty="0" smtClean="0"/>
              <a:t>height.</a:t>
            </a:r>
            <a:endParaRPr lang="de-DE" sz="14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4102837"/>
              </p:ext>
            </p:extLst>
          </p:nvPr>
        </p:nvGraphicFramePr>
        <p:xfrm>
          <a:off x="1650110" y="4077072"/>
          <a:ext cx="5298154" cy="1291590"/>
        </p:xfrm>
        <a:graphic>
          <a:graphicData uri="http://schemas.openxmlformats.org/drawingml/2006/table">
            <a:tbl>
              <a:tblPr/>
              <a:tblGrid>
                <a:gridCol w="655862"/>
                <a:gridCol w="628331"/>
                <a:gridCol w="473123"/>
                <a:gridCol w="470847"/>
                <a:gridCol w="475401"/>
                <a:gridCol w="473123"/>
                <a:gridCol w="473123"/>
                <a:gridCol w="837628"/>
                <a:gridCol w="810716"/>
              </a:tblGrid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SKU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Steps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C, 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Volume</a:t>
                      </a:r>
                      <a:r>
                        <a:rPr lang="ru-RU" sz="900" b="1" dirty="0" smtClean="0"/>
                        <a:t>,</a:t>
                      </a:r>
                      <a:r>
                        <a:rPr lang="ru-RU" sz="900" b="1" baseline="0" dirty="0" smtClean="0"/>
                        <a:t> </a:t>
                      </a:r>
                      <a:r>
                        <a:rPr lang="en-US" sz="900" b="1" baseline="0" dirty="0" smtClean="0"/>
                        <a:t>m3</a:t>
                      </a:r>
                      <a:endParaRPr lang="ru-RU" sz="9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Weight, kg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4110103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0,065625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4110104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0,0814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4110105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0,10105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4110106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0,119438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4110107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0,14235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4110108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1х8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0,16335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14048"/>
            <a:ext cx="75045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8" name="Picture 2" descr="https://zavodnv.ru/media/items/32/c7/7f/dc/908b7da56218220a6f7c4d1ecb59169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058064"/>
            <a:ext cx="1482864" cy="2961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Схема: Стремянка алюминиевая NV 11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5589240"/>
            <a:ext cx="3960440" cy="1021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igolovchansky\Downloads\scaffolds plant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229826"/>
            <a:ext cx="1556577" cy="49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5868144" y="6305569"/>
            <a:ext cx="16561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Proxima Nova" panose="020B0604020202020204" charset="0"/>
              </a:rPr>
              <a:t>zavodnv.ru/</a:t>
            </a:r>
            <a:r>
              <a:rPr lang="en-US" sz="1600" b="1" dirty="0" err="1" smtClean="0">
                <a:solidFill>
                  <a:srgbClr val="FF0000"/>
                </a:solidFill>
                <a:latin typeface="Proxima Nova" panose="020B0604020202020204" charset="0"/>
              </a:rPr>
              <a:t>en</a:t>
            </a:r>
            <a:endParaRPr lang="ru-RU" sz="1600" dirty="0"/>
          </a:p>
        </p:txBody>
      </p:sp>
      <p:grpSp>
        <p:nvGrpSpPr>
          <p:cNvPr id="15" name="Группа 14"/>
          <p:cNvGrpSpPr/>
          <p:nvPr/>
        </p:nvGrpSpPr>
        <p:grpSpPr>
          <a:xfrm>
            <a:off x="395536" y="260648"/>
            <a:ext cx="1872208" cy="504056"/>
            <a:chOff x="6876256" y="260648"/>
            <a:chExt cx="1872208" cy="504056"/>
          </a:xfrm>
        </p:grpSpPr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6256" y="447460"/>
              <a:ext cx="1800200" cy="317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" name="Овал 16"/>
            <p:cNvSpPr/>
            <p:nvPr/>
          </p:nvSpPr>
          <p:spPr>
            <a:xfrm>
              <a:off x="8532440" y="260648"/>
              <a:ext cx="216024" cy="216024"/>
            </a:xfrm>
            <a:prstGeom prst="ellipse">
              <a:avLst/>
            </a:prstGeom>
            <a:noFill/>
            <a:ln w="38100">
              <a:solidFill>
                <a:srgbClr val="E635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rgbClr val="E6352F"/>
                  </a:solidFill>
                </a:rPr>
                <a:t>R</a:t>
              </a:r>
              <a:endParaRPr lang="ru-RU" b="1" dirty="0">
                <a:solidFill>
                  <a:srgbClr val="E6352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265521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067944" y="406405"/>
            <a:ext cx="46805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Aluminium stepladder</a:t>
            </a:r>
            <a:r>
              <a:rPr lang="ru-RU" dirty="0" smtClean="0"/>
              <a:t> </a:t>
            </a:r>
            <a:r>
              <a:rPr lang="en-US" dirty="0" smtClean="0"/>
              <a:t>VIRA 4</a:t>
            </a:r>
            <a:r>
              <a:rPr lang="ru-RU" dirty="0" smtClean="0"/>
              <a:t>12</a:t>
            </a:r>
            <a:r>
              <a:rPr lang="en-US" dirty="0" smtClean="0"/>
              <a:t>0 Standard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1058064"/>
            <a:ext cx="532859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3"/>
              </a:buBlip>
            </a:pPr>
            <a:r>
              <a:rPr lang="en-US" sz="1400" dirty="0"/>
              <a:t>V</a:t>
            </a:r>
            <a:r>
              <a:rPr lang="en-US" sz="1400" dirty="0" smtClean="0"/>
              <a:t>ery </a:t>
            </a:r>
            <a:r>
              <a:rPr lang="en-US" sz="1400" dirty="0"/>
              <a:t>lightweight but extremely durable and </a:t>
            </a:r>
            <a:r>
              <a:rPr lang="en-US" sz="1400" dirty="0" smtClean="0"/>
              <a:t>reliable.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Can </a:t>
            </a:r>
            <a:r>
              <a:rPr lang="en-US" sz="1400" dirty="0"/>
              <a:t>be easily adjusted and provides high level of </a:t>
            </a:r>
            <a:r>
              <a:rPr lang="en-US" sz="1400" dirty="0" smtClean="0"/>
              <a:t>comfort.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Steps </a:t>
            </a:r>
            <a:r>
              <a:rPr lang="en-US" sz="1400" dirty="0"/>
              <a:t>and stiles are made from extruded aluminium </a:t>
            </a:r>
            <a:r>
              <a:rPr lang="en-US" sz="1400" dirty="0" smtClean="0"/>
              <a:t>profiles.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80 mm deep wide </a:t>
            </a:r>
            <a:r>
              <a:rPr lang="en-US" sz="1400" dirty="0" smtClean="0"/>
              <a:t>steps.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Rifled </a:t>
            </a:r>
            <a:r>
              <a:rPr lang="en-US" sz="1400" dirty="0"/>
              <a:t>surface of the steps for maximum safety when ascending the </a:t>
            </a:r>
            <a:r>
              <a:rPr lang="en-US" sz="1400" dirty="0" smtClean="0"/>
              <a:t>ladder.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Sturdy </a:t>
            </a:r>
            <a:r>
              <a:rPr lang="en-US" sz="1400" dirty="0"/>
              <a:t>six-time riveted step/side rail connection for more </a:t>
            </a:r>
            <a:r>
              <a:rPr lang="en-US" sz="1400" dirty="0" smtClean="0"/>
              <a:t>stability.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H</a:t>
            </a:r>
            <a:r>
              <a:rPr lang="en-US" sz="1400" dirty="0" smtClean="0"/>
              <a:t>igh-strength belts.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Firm </a:t>
            </a:r>
            <a:r>
              <a:rPr lang="en-US" sz="1400" dirty="0"/>
              <a:t>positioning thanks to steady plastic end </a:t>
            </a:r>
            <a:r>
              <a:rPr lang="en-US" sz="1400" dirty="0" smtClean="0"/>
              <a:t>caps.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Optimised </a:t>
            </a:r>
            <a:r>
              <a:rPr lang="en-US" sz="1400" dirty="0"/>
              <a:t>transport dimensions for storage and </a:t>
            </a:r>
            <a:r>
              <a:rPr lang="en-US" sz="1400" dirty="0" smtClean="0"/>
              <a:t>transportation.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To </a:t>
            </a:r>
            <a:r>
              <a:rPr lang="en-US" sz="1400" dirty="0"/>
              <a:t>save the time the double-sided access allows you not to change the position of the </a:t>
            </a:r>
            <a:r>
              <a:rPr lang="en-US" sz="1400" dirty="0" smtClean="0"/>
              <a:t>stepladder.</a:t>
            </a:r>
            <a:endParaRPr lang="en-US" sz="1400" dirty="0"/>
          </a:p>
          <a:p>
            <a:pPr marL="285750" indent="-285750">
              <a:buBlip>
                <a:blip r:embed="rId3"/>
              </a:buBlip>
            </a:pPr>
            <a:r>
              <a:rPr lang="en-US" sz="1400" dirty="0" smtClean="0"/>
              <a:t>Practicality </a:t>
            </a:r>
            <a:r>
              <a:rPr lang="en-US" sz="1400" dirty="0"/>
              <a:t>and attention to every component guarantee safe work at any </a:t>
            </a:r>
            <a:r>
              <a:rPr lang="en-US" sz="1400" dirty="0" smtClean="0"/>
              <a:t>height.</a:t>
            </a:r>
            <a:endParaRPr lang="de-DE" sz="14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4221022"/>
              </p:ext>
            </p:extLst>
          </p:nvPr>
        </p:nvGraphicFramePr>
        <p:xfrm>
          <a:off x="1523442" y="4221088"/>
          <a:ext cx="5544612" cy="1114425"/>
        </p:xfrm>
        <a:graphic>
          <a:graphicData uri="http://schemas.openxmlformats.org/drawingml/2006/table">
            <a:tbl>
              <a:tblPr/>
              <a:tblGrid>
                <a:gridCol w="547614"/>
                <a:gridCol w="547616"/>
                <a:gridCol w="342260"/>
                <a:gridCol w="342260"/>
                <a:gridCol w="342260"/>
                <a:gridCol w="342260"/>
                <a:gridCol w="342260"/>
                <a:gridCol w="342260"/>
                <a:gridCol w="410712"/>
                <a:gridCol w="410712"/>
                <a:gridCol w="821425"/>
                <a:gridCol w="752973"/>
              </a:tblGrid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SKU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Steps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Volume</a:t>
                      </a:r>
                      <a:r>
                        <a:rPr lang="ru-RU" sz="900" b="1" dirty="0" smtClean="0"/>
                        <a:t>,</a:t>
                      </a:r>
                      <a:r>
                        <a:rPr lang="ru-RU" sz="900" b="1" baseline="0" dirty="0" smtClean="0"/>
                        <a:t> </a:t>
                      </a:r>
                      <a:r>
                        <a:rPr lang="en-US" sz="900" b="1" baseline="0" dirty="0" smtClean="0"/>
                        <a:t>m3</a:t>
                      </a:r>
                      <a:endParaRPr lang="ru-RU" sz="9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Weight, kg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4120202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2x2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0,032861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4120203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2x3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0,067123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4120204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2x4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0,114589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4120205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2x5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0,173106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4120206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2x6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0,24362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14048"/>
            <a:ext cx="75045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 descr="https://zavodnv.ru/media/items/3b/a1/bb/e6/66bd651aa2dbac2f5b6559002bf28e1b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770" y="1295623"/>
            <a:ext cx="1823670" cy="256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igolovchansky\Downloads\scaffolds plant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229826"/>
            <a:ext cx="1556577" cy="49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5868144" y="6305569"/>
            <a:ext cx="16561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Proxima Nova" panose="020B0604020202020204" charset="0"/>
              </a:rPr>
              <a:t>zavodnv.ru/</a:t>
            </a:r>
            <a:r>
              <a:rPr lang="en-US" sz="1600" b="1" dirty="0" err="1" smtClean="0">
                <a:solidFill>
                  <a:srgbClr val="FF0000"/>
                </a:solidFill>
                <a:latin typeface="Proxima Nova" panose="020B0604020202020204" charset="0"/>
              </a:rPr>
              <a:t>en</a:t>
            </a:r>
            <a:endParaRPr lang="ru-RU" sz="1600" dirty="0"/>
          </a:p>
        </p:txBody>
      </p:sp>
      <p:pic>
        <p:nvPicPr>
          <p:cNvPr id="2050" name="Picture 2" descr="Schema: Aluminium stepladder NV 112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773" y="5373216"/>
            <a:ext cx="5455285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Группа 14"/>
          <p:cNvGrpSpPr/>
          <p:nvPr/>
        </p:nvGrpSpPr>
        <p:grpSpPr>
          <a:xfrm>
            <a:off x="395536" y="260648"/>
            <a:ext cx="1872208" cy="504056"/>
            <a:chOff x="6876256" y="260648"/>
            <a:chExt cx="1872208" cy="504056"/>
          </a:xfrm>
        </p:grpSpPr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6256" y="447460"/>
              <a:ext cx="1800200" cy="317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" name="Овал 16"/>
            <p:cNvSpPr/>
            <p:nvPr/>
          </p:nvSpPr>
          <p:spPr>
            <a:xfrm>
              <a:off x="8532440" y="260648"/>
              <a:ext cx="216024" cy="216024"/>
            </a:xfrm>
            <a:prstGeom prst="ellipse">
              <a:avLst/>
            </a:prstGeom>
            <a:noFill/>
            <a:ln w="38100">
              <a:solidFill>
                <a:srgbClr val="E635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rgbClr val="E6352F"/>
                  </a:solidFill>
                </a:rPr>
                <a:t>R</a:t>
              </a:r>
              <a:endParaRPr lang="ru-RU" b="1" dirty="0">
                <a:solidFill>
                  <a:srgbClr val="E6352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62181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915816" y="406405"/>
            <a:ext cx="58326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Aluminum stepladder with storage tray VIRA </a:t>
            </a:r>
            <a:r>
              <a:rPr lang="en-US" dirty="0" smtClean="0"/>
              <a:t>4</a:t>
            </a:r>
            <a:r>
              <a:rPr lang="ru-RU" dirty="0" smtClean="0"/>
              <a:t>1</a:t>
            </a:r>
            <a:r>
              <a:rPr lang="en-US" dirty="0" smtClean="0"/>
              <a:t>15 Standard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3647" y="1268760"/>
            <a:ext cx="5466115" cy="2693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3"/>
              </a:buBlip>
            </a:pPr>
            <a:r>
              <a:rPr lang="en-US" sz="1300" dirty="0"/>
              <a:t>Spacious storage tray with a bucket for instruments and materials.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300" dirty="0"/>
              <a:t>Very lightweight but extremely durable and reliable.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300" dirty="0"/>
              <a:t>Easy to assemble and provides high level of comfort. Steps and stiles are made from extruded aluminum profiles. Wide steps with 80 mm depth.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300" dirty="0"/>
              <a:t>Rifled surface of steps for maximum safety when ascending the ladder.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300" dirty="0"/>
              <a:t>Sturdy six-times riveted step/side rail connection for more stability.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300" dirty="0"/>
              <a:t>Rifled standing platform from galvanized steel.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300" dirty="0"/>
              <a:t>Safety 600 mm barrier.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300" dirty="0"/>
              <a:t>High-strength safety belts.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300" dirty="0"/>
              <a:t>Plastic end caps for a stable position.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300" dirty="0"/>
              <a:t>Optimized transport dimensions for storage and transportation.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300" dirty="0"/>
              <a:t>Practicality and attention to each component guarantee safe work at any required height</a:t>
            </a:r>
            <a:r>
              <a:rPr lang="en-US" sz="1300" dirty="0" smtClean="0"/>
              <a:t>.</a:t>
            </a:r>
            <a:endParaRPr lang="de-DE" sz="1300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14048"/>
            <a:ext cx="75045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6" name="Picture 2" descr="https://zavodnv.ru/media/skus/63/b2/d1/82/2cb9e77b6b072a041fc75df9c9e63eef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1771" y="1052736"/>
            <a:ext cx="1374645" cy="3215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6017325"/>
              </p:ext>
            </p:extLst>
          </p:nvPr>
        </p:nvGraphicFramePr>
        <p:xfrm>
          <a:off x="1650110" y="4293096"/>
          <a:ext cx="5658192" cy="1291590"/>
        </p:xfrm>
        <a:graphic>
          <a:graphicData uri="http://schemas.openxmlformats.org/drawingml/2006/table">
            <a:tbl>
              <a:tblPr/>
              <a:tblGrid>
                <a:gridCol w="741961"/>
                <a:gridCol w="710815"/>
                <a:gridCol w="535234"/>
                <a:gridCol w="532658"/>
                <a:gridCol w="537809"/>
                <a:gridCol w="535234"/>
                <a:gridCol w="535234"/>
                <a:gridCol w="809169"/>
                <a:gridCol w="720078"/>
              </a:tblGrid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SKU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Steps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C, 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Volume</a:t>
                      </a:r>
                      <a:r>
                        <a:rPr lang="ru-RU" sz="900" b="1" dirty="0" smtClean="0"/>
                        <a:t>,</a:t>
                      </a:r>
                      <a:r>
                        <a:rPr lang="ru-RU" sz="900" b="1" baseline="0" dirty="0" smtClean="0"/>
                        <a:t> </a:t>
                      </a:r>
                      <a:r>
                        <a:rPr lang="en-US" sz="900" b="1" baseline="0" dirty="0" smtClean="0"/>
                        <a:t>m3</a:t>
                      </a:r>
                      <a:endParaRPr lang="ru-RU" sz="9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Weight, kg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4115103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0,067725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4115104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0,0836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4115105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0,1034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4115106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0,121888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4115107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0,14495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4115108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0,16605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9" name="Picture 4" descr="C:\Users\igolovchansky\Downloads\scaffolds plant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229826"/>
            <a:ext cx="1556577" cy="49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868144" y="6305569"/>
            <a:ext cx="16561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Proxima Nova" panose="020B0604020202020204" charset="0"/>
              </a:rPr>
              <a:t>zavodnv.ru/</a:t>
            </a:r>
            <a:r>
              <a:rPr lang="en-US" sz="1600" b="1" dirty="0" err="1" smtClean="0">
                <a:solidFill>
                  <a:srgbClr val="FF0000"/>
                </a:solidFill>
                <a:latin typeface="Proxima Nova" panose="020B0604020202020204" charset="0"/>
              </a:rPr>
              <a:t>en</a:t>
            </a:r>
            <a:endParaRPr lang="ru-RU" sz="1600" dirty="0"/>
          </a:p>
        </p:txBody>
      </p:sp>
      <p:pic>
        <p:nvPicPr>
          <p:cNvPr id="4098" name="Picture 2" descr="Schema: Aluminum stepladder with storage tray NV 111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5632262"/>
            <a:ext cx="4189936" cy="749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Группа 15"/>
          <p:cNvGrpSpPr/>
          <p:nvPr/>
        </p:nvGrpSpPr>
        <p:grpSpPr>
          <a:xfrm>
            <a:off x="395536" y="260648"/>
            <a:ext cx="1872208" cy="504056"/>
            <a:chOff x="6876256" y="260648"/>
            <a:chExt cx="1872208" cy="504056"/>
          </a:xfrm>
        </p:grpSpPr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6256" y="447460"/>
              <a:ext cx="1800200" cy="317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8" name="Овал 17"/>
            <p:cNvSpPr/>
            <p:nvPr/>
          </p:nvSpPr>
          <p:spPr>
            <a:xfrm>
              <a:off x="8532440" y="260648"/>
              <a:ext cx="216024" cy="216024"/>
            </a:xfrm>
            <a:prstGeom prst="ellipse">
              <a:avLst/>
            </a:prstGeom>
            <a:noFill/>
            <a:ln w="38100">
              <a:solidFill>
                <a:srgbClr val="E635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rgbClr val="E6352F"/>
                  </a:solidFill>
                </a:rPr>
                <a:t>R</a:t>
              </a:r>
              <a:endParaRPr lang="ru-RU" b="1" dirty="0">
                <a:solidFill>
                  <a:srgbClr val="E6352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53059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915816" y="406405"/>
            <a:ext cx="58326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Aluminum </a:t>
            </a:r>
            <a:r>
              <a:rPr lang="en-US" dirty="0" smtClean="0"/>
              <a:t>step </a:t>
            </a:r>
            <a:r>
              <a:rPr lang="en-US" dirty="0"/>
              <a:t>130 mm </a:t>
            </a:r>
            <a:r>
              <a:rPr lang="en-US" dirty="0" smtClean="0"/>
              <a:t>stepladder VIRA 4</a:t>
            </a:r>
            <a:r>
              <a:rPr lang="ru-RU" dirty="0" smtClean="0"/>
              <a:t>1</a:t>
            </a:r>
            <a:r>
              <a:rPr lang="en-US" dirty="0" smtClean="0"/>
              <a:t>1</a:t>
            </a:r>
            <a:r>
              <a:rPr lang="ru-RU" dirty="0" smtClean="0"/>
              <a:t>7</a:t>
            </a:r>
            <a:r>
              <a:rPr lang="en-US" dirty="0" smtClean="0"/>
              <a:t> Standard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1058064"/>
            <a:ext cx="5616624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3"/>
              </a:buBlip>
            </a:pPr>
            <a:r>
              <a:rPr lang="en-US" sz="1400" dirty="0"/>
              <a:t>Very lightweight but extremely durable and reliable.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Easy to assemble and provides high level of comfort.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Steps and stiles are made from extruded aluminum profiles.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Wide steps with 130 mm depth.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Rifled surface of steps for maximum safety when ascending the ladder.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Sturdy six-times riveted step/side rail connection for more stability.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Rifled standing platform from galvanized steel.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Safety 600 mm barrier.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High-strength safety belts.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Plastic end caps for a stable position.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Optimized transport dimensions for storage and transportation.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Practicality and attention to each component guarantee safe work at any required height.</a:t>
            </a:r>
            <a:endParaRPr lang="de-DE" sz="1400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14048"/>
            <a:ext cx="75045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9336913"/>
              </p:ext>
            </p:extLst>
          </p:nvPr>
        </p:nvGraphicFramePr>
        <p:xfrm>
          <a:off x="1650110" y="4081626"/>
          <a:ext cx="5298154" cy="1291590"/>
        </p:xfrm>
        <a:graphic>
          <a:graphicData uri="http://schemas.openxmlformats.org/drawingml/2006/table">
            <a:tbl>
              <a:tblPr/>
              <a:tblGrid>
                <a:gridCol w="674188"/>
                <a:gridCol w="645887"/>
                <a:gridCol w="486343"/>
                <a:gridCol w="484005"/>
                <a:gridCol w="488683"/>
                <a:gridCol w="486343"/>
                <a:gridCol w="486343"/>
                <a:gridCol w="835670"/>
                <a:gridCol w="710692"/>
              </a:tblGrid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SKU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Steps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C, 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Volume</a:t>
                      </a:r>
                      <a:r>
                        <a:rPr lang="ru-RU" sz="900" b="1" dirty="0" smtClean="0"/>
                        <a:t>,</a:t>
                      </a:r>
                      <a:r>
                        <a:rPr lang="ru-RU" sz="900" b="1" baseline="0" dirty="0" smtClean="0"/>
                        <a:t> </a:t>
                      </a:r>
                      <a:r>
                        <a:rPr lang="en-US" sz="900" b="1" baseline="0" dirty="0" smtClean="0"/>
                        <a:t>m3</a:t>
                      </a:r>
                      <a:endParaRPr lang="ru-RU" sz="9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Weight, kg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4117103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0,0672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4117104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0,083354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4117105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0,103475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4117106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0,122304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4117107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0,145766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4117108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0,16727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7410" name="Picture 2" descr="https://zavodnv.ru/media/items/1d/62/70/1c/0a551bf786ee335ecfb39a22bc0ead4b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908720"/>
            <a:ext cx="1281524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igolovchansky\Downloads\scaffolds plant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229826"/>
            <a:ext cx="1556577" cy="49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868144" y="6305569"/>
            <a:ext cx="16561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Proxima Nova" panose="020B0604020202020204" charset="0"/>
              </a:rPr>
              <a:t>zavodnv.ru/</a:t>
            </a:r>
            <a:r>
              <a:rPr lang="en-US" sz="1600" b="1" dirty="0" err="1" smtClean="0">
                <a:solidFill>
                  <a:srgbClr val="FF0000"/>
                </a:solidFill>
                <a:latin typeface="Proxima Nova" panose="020B0604020202020204" charset="0"/>
              </a:rPr>
              <a:t>en</a:t>
            </a:r>
            <a:endParaRPr lang="ru-RU" sz="1600" dirty="0"/>
          </a:p>
        </p:txBody>
      </p:sp>
      <p:pic>
        <p:nvPicPr>
          <p:cNvPr id="5122" name="Picture 2" descr="Schema: Aluminum step 130 mm stepladder NV 111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1" y="5408750"/>
            <a:ext cx="5406755" cy="972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Группа 15"/>
          <p:cNvGrpSpPr/>
          <p:nvPr/>
        </p:nvGrpSpPr>
        <p:grpSpPr>
          <a:xfrm>
            <a:off x="395536" y="260648"/>
            <a:ext cx="1872208" cy="504056"/>
            <a:chOff x="6876256" y="260648"/>
            <a:chExt cx="1872208" cy="504056"/>
          </a:xfrm>
        </p:grpSpPr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6256" y="447460"/>
              <a:ext cx="1800200" cy="317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8" name="Овал 17"/>
            <p:cNvSpPr/>
            <p:nvPr/>
          </p:nvSpPr>
          <p:spPr>
            <a:xfrm>
              <a:off x="8532440" y="260648"/>
              <a:ext cx="216024" cy="216024"/>
            </a:xfrm>
            <a:prstGeom prst="ellipse">
              <a:avLst/>
            </a:prstGeom>
            <a:noFill/>
            <a:ln w="38100">
              <a:solidFill>
                <a:srgbClr val="E635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rgbClr val="E6352F"/>
                  </a:solidFill>
                </a:rPr>
                <a:t>R</a:t>
              </a:r>
              <a:endParaRPr lang="ru-RU" b="1" dirty="0">
                <a:solidFill>
                  <a:srgbClr val="E6352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2504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987824" y="406405"/>
            <a:ext cx="5760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Aluminum stepladder with storage tray </a:t>
            </a:r>
            <a:r>
              <a:rPr lang="en-US" dirty="0" smtClean="0"/>
              <a:t>VIRA </a:t>
            </a:r>
            <a:r>
              <a:rPr lang="en-US" dirty="0" smtClean="0"/>
              <a:t>4</a:t>
            </a:r>
            <a:r>
              <a:rPr lang="ru-RU" dirty="0" smtClean="0"/>
              <a:t>1</a:t>
            </a:r>
            <a:r>
              <a:rPr lang="en-US" dirty="0" smtClean="0"/>
              <a:t>18 Standard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908720"/>
            <a:ext cx="568863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3"/>
              </a:buBlip>
            </a:pPr>
            <a:r>
              <a:rPr lang="en-US" sz="1400" dirty="0"/>
              <a:t>Spacious storage tray with a bucket for instruments and materials.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Very lightweight but extremely durable and reliable.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Easy to assemble and provides high level of comfort.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Steps and stiles are made from extruded aluminum profiles.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Wide steps with 130 mm depth.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Rifled surface of steps for maximum safety when ascending the ladder.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Sturdy six-times riveted step/side rail connection for more stability.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Rifled standing platform from galvanized steel.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Safety 600 mm barrier.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High-strength safety belts.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Plastic end caps for a stable position.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Optimized transport dimensions for storage and transportation.</a:t>
            </a:r>
          </a:p>
          <a:p>
            <a:pPr marL="285750" indent="-285750">
              <a:buBlip>
                <a:blip r:embed="rId3"/>
              </a:buBlip>
            </a:pPr>
            <a:r>
              <a:rPr lang="en-US" sz="1400" dirty="0"/>
              <a:t>Practicality and attention to each component guarantee safe work at any required height.</a:t>
            </a:r>
            <a:endParaRPr lang="de-DE" sz="1400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14048"/>
            <a:ext cx="75045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4860013"/>
              </p:ext>
            </p:extLst>
          </p:nvPr>
        </p:nvGraphicFramePr>
        <p:xfrm>
          <a:off x="1650110" y="4149080"/>
          <a:ext cx="5010122" cy="1291590"/>
        </p:xfrm>
        <a:graphic>
          <a:graphicData uri="http://schemas.openxmlformats.org/drawingml/2006/table">
            <a:tbl>
              <a:tblPr/>
              <a:tblGrid>
                <a:gridCol w="619210"/>
                <a:gridCol w="593217"/>
                <a:gridCol w="446683"/>
                <a:gridCol w="444535"/>
                <a:gridCol w="448833"/>
                <a:gridCol w="446683"/>
                <a:gridCol w="446683"/>
                <a:gridCol w="767524"/>
                <a:gridCol w="796754"/>
              </a:tblGrid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SKU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Steps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C, 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Volume</a:t>
                      </a:r>
                      <a:r>
                        <a:rPr lang="ru-RU" sz="900" b="1" dirty="0" smtClean="0"/>
                        <a:t>,</a:t>
                      </a:r>
                      <a:r>
                        <a:rPr lang="ru-RU" sz="900" b="1" baseline="0" dirty="0" smtClean="0"/>
                        <a:t> </a:t>
                      </a:r>
                      <a:r>
                        <a:rPr lang="en-US" sz="900" b="1" baseline="0" dirty="0" smtClean="0"/>
                        <a:t>m3</a:t>
                      </a:r>
                      <a:endParaRPr lang="ru-RU" sz="9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Weight, kg</a:t>
                      </a:r>
                      <a:endParaRPr lang="ru-RU" sz="900" b="1" dirty="0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411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0,06935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411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0,085606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411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0,105882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411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0,124813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411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0,148429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411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1x8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0,170035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6388" name="Picture 4" descr="Схема: Стремянка алюминиевая с органайзером NV 11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5491417"/>
            <a:ext cx="5092592" cy="889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https://zavodnv.ru/media/items/75/ea/62/29/810ae2e04661e5f9694a206887cfdfd9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058064"/>
            <a:ext cx="1215399" cy="323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igolovchansky\Downloads\scaffolds plant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229826"/>
            <a:ext cx="1556577" cy="49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868144" y="6305569"/>
            <a:ext cx="16561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Proxima Nova" panose="020B0604020202020204" charset="0"/>
              </a:rPr>
              <a:t>zavodnv.ru/</a:t>
            </a:r>
            <a:r>
              <a:rPr lang="en-US" sz="1600" b="1" dirty="0" err="1" smtClean="0">
                <a:solidFill>
                  <a:srgbClr val="FF0000"/>
                </a:solidFill>
                <a:latin typeface="Proxima Nova" panose="020B0604020202020204" charset="0"/>
              </a:rPr>
              <a:t>en</a:t>
            </a:r>
            <a:endParaRPr lang="ru-RU" sz="1600" dirty="0"/>
          </a:p>
        </p:txBody>
      </p:sp>
      <p:grpSp>
        <p:nvGrpSpPr>
          <p:cNvPr id="16" name="Группа 15"/>
          <p:cNvGrpSpPr/>
          <p:nvPr/>
        </p:nvGrpSpPr>
        <p:grpSpPr>
          <a:xfrm>
            <a:off x="395536" y="260648"/>
            <a:ext cx="1872208" cy="504056"/>
            <a:chOff x="6876256" y="260648"/>
            <a:chExt cx="1872208" cy="504056"/>
          </a:xfrm>
        </p:grpSpPr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6256" y="447460"/>
              <a:ext cx="1800200" cy="317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8" name="Овал 17"/>
            <p:cNvSpPr/>
            <p:nvPr/>
          </p:nvSpPr>
          <p:spPr>
            <a:xfrm>
              <a:off x="8532440" y="260648"/>
              <a:ext cx="216024" cy="216024"/>
            </a:xfrm>
            <a:prstGeom prst="ellipse">
              <a:avLst/>
            </a:prstGeom>
            <a:noFill/>
            <a:ln w="38100">
              <a:solidFill>
                <a:srgbClr val="E635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rgbClr val="E6352F"/>
                  </a:solidFill>
                </a:rPr>
                <a:t>R</a:t>
              </a:r>
              <a:endParaRPr lang="ru-RU" b="1" dirty="0">
                <a:solidFill>
                  <a:srgbClr val="E6352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60106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2413</TotalTime>
  <Words>8511</Words>
  <Application>Microsoft Office PowerPoint</Application>
  <PresentationFormat>Экран (4:3)</PresentationFormat>
  <Paragraphs>3917</Paragraphs>
  <Slides>36</Slides>
  <Notes>31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ООО ЗВК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Головчанский Илья</dc:creator>
  <cp:lastModifiedBy>Головчанский Илья</cp:lastModifiedBy>
  <cp:revision>587</cp:revision>
  <dcterms:created xsi:type="dcterms:W3CDTF">2019-10-29T08:13:48Z</dcterms:created>
  <dcterms:modified xsi:type="dcterms:W3CDTF">2020-01-30T11:01:25Z</dcterms:modified>
</cp:coreProperties>
</file>